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256" r:id="rId2"/>
    <p:sldId id="273" r:id="rId3"/>
    <p:sldId id="258" r:id="rId4"/>
    <p:sldId id="359" r:id="rId5"/>
    <p:sldId id="362" r:id="rId6"/>
    <p:sldId id="414" r:id="rId7"/>
    <p:sldId id="438" r:id="rId8"/>
    <p:sldId id="381" r:id="rId9"/>
    <p:sldId id="357" r:id="rId10"/>
    <p:sldId id="365" r:id="rId11"/>
    <p:sldId id="361" r:id="rId12"/>
    <p:sldId id="394" r:id="rId13"/>
    <p:sldId id="412" r:id="rId14"/>
    <p:sldId id="415" r:id="rId15"/>
    <p:sldId id="428" r:id="rId16"/>
    <p:sldId id="364" r:id="rId17"/>
    <p:sldId id="417" r:id="rId18"/>
    <p:sldId id="418" r:id="rId19"/>
    <p:sldId id="419" r:id="rId20"/>
    <p:sldId id="422" r:id="rId21"/>
    <p:sldId id="420" r:id="rId22"/>
    <p:sldId id="421" r:id="rId23"/>
    <p:sldId id="427" r:id="rId24"/>
    <p:sldId id="392" r:id="rId25"/>
    <p:sldId id="429" r:id="rId26"/>
    <p:sldId id="397" r:id="rId27"/>
    <p:sldId id="430" r:id="rId28"/>
    <p:sldId id="431" r:id="rId29"/>
    <p:sldId id="398" r:id="rId30"/>
    <p:sldId id="432" r:id="rId31"/>
    <p:sldId id="399" r:id="rId32"/>
    <p:sldId id="433" r:id="rId33"/>
    <p:sldId id="434" r:id="rId34"/>
    <p:sldId id="382" r:id="rId35"/>
    <p:sldId id="436" r:id="rId36"/>
    <p:sldId id="376" r:id="rId37"/>
    <p:sldId id="404" r:id="rId38"/>
    <p:sldId id="435" r:id="rId39"/>
    <p:sldId id="396" r:id="rId40"/>
    <p:sldId id="379" r:id="rId41"/>
    <p:sldId id="380" r:id="rId42"/>
    <p:sldId id="378" r:id="rId43"/>
    <p:sldId id="377" r:id="rId44"/>
    <p:sldId id="384" r:id="rId45"/>
    <p:sldId id="383" r:id="rId46"/>
    <p:sldId id="439" r:id="rId47"/>
    <p:sldId id="440" r:id="rId48"/>
    <p:sldId id="385" r:id="rId49"/>
    <p:sldId id="387" r:id="rId50"/>
    <p:sldId id="386" r:id="rId51"/>
    <p:sldId id="403" r:id="rId52"/>
    <p:sldId id="268" r:id="rId53"/>
    <p:sldId id="388" r:id="rId54"/>
    <p:sldId id="405" r:id="rId55"/>
    <p:sldId id="389" r:id="rId56"/>
    <p:sldId id="408" r:id="rId57"/>
    <p:sldId id="390" r:id="rId58"/>
    <p:sldId id="409" r:id="rId59"/>
    <p:sldId id="391" r:id="rId60"/>
    <p:sldId id="410" r:id="rId61"/>
  </p:sldIdLst>
  <p:sldSz cx="12192000" cy="6858000"/>
  <p:notesSz cx="6888163" cy="100203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6719" autoAdjust="0"/>
  </p:normalViewPr>
  <p:slideViewPr>
    <p:cSldViewPr snapToGrid="0">
      <p:cViewPr varScale="1">
        <p:scale>
          <a:sx n="73" d="100"/>
          <a:sy n="73" d="100"/>
        </p:scale>
        <p:origin x="203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5B58181-A3EC-4C66-A3F3-570BAA23F33A}"/>
    <pc:docChg chg="undo custSel delSld modSld">
      <pc:chgData name="Guillaume Chervet" userId="e88f94f109999b9b" providerId="LiveId" clId="{75B58181-A3EC-4C66-A3F3-570BAA23F33A}" dt="2018-02-18T18:14:21.326" v="39"/>
      <pc:docMkLst>
        <pc:docMk/>
      </pc:docMkLst>
      <pc:sldChg chg="modSp">
        <pc:chgData name="Guillaume Chervet" userId="e88f94f109999b9b" providerId="LiveId" clId="{75B58181-A3EC-4C66-A3F3-570BAA23F33A}" dt="2018-02-18T16:41:03.671" v="1" actId="20577"/>
        <pc:sldMkLst>
          <pc:docMk/>
          <pc:sldMk cId="3336855111" sldId="256"/>
        </pc:sldMkLst>
        <pc:spChg chg="mod">
          <ac:chgData name="Guillaume Chervet" userId="e88f94f109999b9b" providerId="LiveId" clId="{75B58181-A3EC-4C66-A3F3-570BAA23F33A}" dt="2018-02-18T16:41:03.671" v="1" actId="20577"/>
          <ac:spMkLst>
            <pc:docMk/>
            <pc:sldMk cId="3336855111" sldId="256"/>
            <ac:spMk id="3" creationId="{00000000-0000-0000-0000-000000000000}"/>
          </ac:spMkLst>
        </pc:spChg>
      </pc:sldChg>
      <pc:sldChg chg="modSp">
        <pc:chgData name="Guillaume Chervet" userId="e88f94f109999b9b" providerId="LiveId" clId="{75B58181-A3EC-4C66-A3F3-570BAA23F33A}" dt="2018-02-18T18:13:07.270" v="36" actId="20577"/>
        <pc:sldMkLst>
          <pc:docMk/>
          <pc:sldMk cId="3272386914" sldId="268"/>
        </pc:sldMkLst>
        <pc:spChg chg="mod">
          <ac:chgData name="Guillaume Chervet" userId="e88f94f109999b9b" providerId="LiveId" clId="{75B58181-A3EC-4C66-A3F3-570BAA23F33A}" dt="2018-02-18T18:13:07.270" v="36" actId="20577"/>
          <ac:spMkLst>
            <pc:docMk/>
            <pc:sldMk cId="3272386914" sldId="268"/>
            <ac:spMk id="3" creationId="{00000000-0000-0000-0000-000000000000}"/>
          </ac:spMkLst>
        </pc:spChg>
      </pc:sldChg>
      <pc:sldChg chg="modSp">
        <pc:chgData name="Guillaume Chervet" userId="e88f94f109999b9b" providerId="LiveId" clId="{75B58181-A3EC-4C66-A3F3-570BAA23F33A}" dt="2018-02-18T16:52:34.244" v="15" actId="20577"/>
        <pc:sldMkLst>
          <pc:docMk/>
          <pc:sldMk cId="2480309315" sldId="356"/>
        </pc:sldMkLst>
        <pc:spChg chg="mod">
          <ac:chgData name="Guillaume Chervet" userId="e88f94f109999b9b" providerId="LiveId" clId="{75B58181-A3EC-4C66-A3F3-570BAA23F33A}" dt="2018-02-18T16:52:01.648" v="11" actId="20577"/>
          <ac:spMkLst>
            <pc:docMk/>
            <pc:sldMk cId="2480309315" sldId="356"/>
            <ac:spMk id="9" creationId="{00000000-0000-0000-0000-000000000000}"/>
          </ac:spMkLst>
        </pc:spChg>
        <pc:spChg chg="mod">
          <ac:chgData name="Guillaume Chervet" userId="e88f94f109999b9b" providerId="LiveId" clId="{75B58181-A3EC-4C66-A3F3-570BAA23F33A}" dt="2018-02-18T16:52:34.244" v="15" actId="20577"/>
          <ac:spMkLst>
            <pc:docMk/>
            <pc:sldMk cId="2480309315" sldId="356"/>
            <ac:spMk id="12" creationId="{00000000-0000-0000-0000-000000000000}"/>
          </ac:spMkLst>
        </pc:spChg>
      </pc:sldChg>
      <pc:sldChg chg="del">
        <pc:chgData name="Guillaume Chervet" userId="e88f94f109999b9b" providerId="LiveId" clId="{75B58181-A3EC-4C66-A3F3-570BAA23F33A}" dt="2018-02-18T18:14:02.343" v="37" actId="2696"/>
        <pc:sldMkLst>
          <pc:docMk/>
          <pc:sldMk cId="729471999" sldId="358"/>
        </pc:sldMkLst>
      </pc:sldChg>
      <pc:sldChg chg="modSp">
        <pc:chgData name="Guillaume Chervet" userId="e88f94f109999b9b" providerId="LiveId" clId="{75B58181-A3EC-4C66-A3F3-570BAA23F33A}" dt="2018-02-18T16:59:48.263" v="20" actId="207"/>
        <pc:sldMkLst>
          <pc:docMk/>
          <pc:sldMk cId="839413390" sldId="369"/>
        </pc:sldMkLst>
        <pc:graphicFrameChg chg="modGraphic">
          <ac:chgData name="Guillaume Chervet" userId="e88f94f109999b9b" providerId="LiveId" clId="{75B58181-A3EC-4C66-A3F3-570BAA23F33A}" dt="2018-02-18T16:59:48.263" v="20" actId="207"/>
          <ac:graphicFrameMkLst>
            <pc:docMk/>
            <pc:sldMk cId="839413390" sldId="369"/>
            <ac:graphicFrameMk id="6" creationId="{00000000-0000-0000-0000-000000000000}"/>
          </ac:graphicFrameMkLst>
        </pc:graphicFrameChg>
      </pc:sldChg>
      <pc:sldChg chg="modSp">
        <pc:chgData name="Guillaume Chervet" userId="e88f94f109999b9b" providerId="LiveId" clId="{75B58181-A3EC-4C66-A3F3-570BAA23F33A}" dt="2018-02-18T17:00:42.743" v="22" actId="207"/>
        <pc:sldMkLst>
          <pc:docMk/>
          <pc:sldMk cId="2088362108" sldId="370"/>
        </pc:sldMkLst>
        <pc:graphicFrameChg chg="modGraphic">
          <ac:chgData name="Guillaume Chervet" userId="e88f94f109999b9b" providerId="LiveId" clId="{75B58181-A3EC-4C66-A3F3-570BAA23F33A}" dt="2018-02-18T17:00:42.743" v="22" actId="207"/>
          <ac:graphicFrameMkLst>
            <pc:docMk/>
            <pc:sldMk cId="2088362108" sldId="370"/>
            <ac:graphicFrameMk id="6" creationId="{00000000-0000-0000-0000-000000000000}"/>
          </ac:graphicFrameMkLst>
        </pc:graphicFrameChg>
      </pc:sldChg>
      <pc:sldChg chg="modSp">
        <pc:chgData name="Guillaume Chervet" userId="e88f94f109999b9b" providerId="LiveId" clId="{75B58181-A3EC-4C66-A3F3-570BAA23F33A}" dt="2018-02-18T18:07:19.915" v="32" actId="1076"/>
        <pc:sldMkLst>
          <pc:docMk/>
          <pc:sldMk cId="1022089184" sldId="383"/>
        </pc:sldMkLst>
        <pc:spChg chg="mod">
          <ac:chgData name="Guillaume Chervet" userId="e88f94f109999b9b" providerId="LiveId" clId="{75B58181-A3EC-4C66-A3F3-570BAA23F33A}" dt="2018-02-18T18:07:19.915" v="32" actId="1076"/>
          <ac:spMkLst>
            <pc:docMk/>
            <pc:sldMk cId="1022089184" sldId="383"/>
            <ac:spMk id="59" creationId="{00000000-0000-0000-0000-000000000000}"/>
          </ac:spMkLst>
        </pc:spChg>
      </pc:sldChg>
      <pc:sldChg chg="modSp">
        <pc:chgData name="Guillaume Chervet" userId="e88f94f109999b9b" providerId="LiveId" clId="{75B58181-A3EC-4C66-A3F3-570BAA23F33A}" dt="2018-02-18T18:07:26.337" v="34" actId="27636"/>
        <pc:sldMkLst>
          <pc:docMk/>
          <pc:sldMk cId="4250000619" sldId="384"/>
        </pc:sldMkLst>
        <pc:spChg chg="mod">
          <ac:chgData name="Guillaume Chervet" userId="e88f94f109999b9b" providerId="LiveId" clId="{75B58181-A3EC-4C66-A3F3-570BAA23F33A}" dt="2018-02-18T18:07:26.337" v="34" actId="27636"/>
          <ac:spMkLst>
            <pc:docMk/>
            <pc:sldMk cId="4250000619" sldId="384"/>
            <ac:spMk id="59" creationId="{00000000-0000-0000-0000-000000000000}"/>
          </ac:spMkLst>
        </pc:spChg>
      </pc:sldChg>
      <pc:sldChg chg="modSp">
        <pc:chgData name="Guillaume Chervet" userId="e88f94f109999b9b" providerId="LiveId" clId="{75B58181-A3EC-4C66-A3F3-570BAA23F33A}" dt="2018-02-18T18:14:21.326" v="39"/>
        <pc:sldMkLst>
          <pc:docMk/>
          <pc:sldMk cId="2919905513" sldId="411"/>
        </pc:sldMkLst>
        <pc:spChg chg="mod">
          <ac:chgData name="Guillaume Chervet" userId="e88f94f109999b9b" providerId="LiveId" clId="{75B58181-A3EC-4C66-A3F3-570BAA23F33A}" dt="2018-02-18T18:14:21.326" v="39"/>
          <ac:spMkLst>
            <pc:docMk/>
            <pc:sldMk cId="2919905513" sldId="411"/>
            <ac:spMk id="3" creationId="{00000000-0000-0000-0000-000000000000}"/>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hyperlink" Target="https://jwt.io/" TargetMode="External"/><Relationship Id="rId1" Type="http://schemas.openxmlformats.org/officeDocument/2006/relationships/hyperlink" Target="https://tools.ietf.org/html/rfc7519"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tools.ietf.org/html/rfc7519" TargetMode="External"/><Relationship Id="rId1" Type="http://schemas.openxmlformats.org/officeDocument/2006/relationships/hyperlink" Target="https://jwt.io/"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D150D5-4F75-4E55-A2F2-F7DC0BDF03F5}"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C91FCB8E-FAD8-423E-926E-79A9EF19ADF5}">
      <dgm:prSet/>
      <dgm:spPr/>
      <dgm:t>
        <a:bodyPr/>
        <a:lstStyle/>
        <a:p>
          <a:r>
            <a:rPr lang="en-US" dirty="0"/>
            <a:t>JSON Web Token (JWT) is an open standard (</a:t>
          </a:r>
          <a:r>
            <a:rPr lang="en-US" dirty="0">
              <a:hlinkClick xmlns:r="http://schemas.openxmlformats.org/officeDocument/2006/relationships" r:id="rId1"/>
            </a:rPr>
            <a:t>RFC 7519</a:t>
          </a:r>
          <a:r>
            <a:rPr lang="en-US" dirty="0"/>
            <a:t>) that defines a compact and self-contained way for securely transmitting information between parties as a JSON object. This information can be verified and trusted because it is digitally signed. JWTs can be signed using a secret (with the </a:t>
          </a:r>
          <a:r>
            <a:rPr lang="en-US" b="1" dirty="0"/>
            <a:t>HMAC</a:t>
          </a:r>
          <a:r>
            <a:rPr lang="en-US" dirty="0"/>
            <a:t> algorithm) or a public/private key pair using </a:t>
          </a:r>
          <a:r>
            <a:rPr lang="en-US" b="1" dirty="0"/>
            <a:t>RSA</a:t>
          </a:r>
          <a:r>
            <a:rPr lang="en-US" dirty="0"/>
            <a:t>.</a:t>
          </a:r>
        </a:p>
      </dgm:t>
    </dgm:pt>
    <dgm:pt modelId="{EE730248-9155-41DC-86EB-D6FFE757ED3A}" type="parTrans" cxnId="{50244F4C-A512-4589-9D44-1FB62DFF4387}">
      <dgm:prSet/>
      <dgm:spPr/>
      <dgm:t>
        <a:bodyPr/>
        <a:lstStyle/>
        <a:p>
          <a:endParaRPr lang="en-US"/>
        </a:p>
      </dgm:t>
    </dgm:pt>
    <dgm:pt modelId="{FC6290F4-4ECE-47EB-B33A-77F4CC3E0E32}" type="sibTrans" cxnId="{50244F4C-A512-4589-9D44-1FB62DFF4387}">
      <dgm:prSet/>
      <dgm:spPr/>
      <dgm:t>
        <a:bodyPr/>
        <a:lstStyle/>
        <a:p>
          <a:endParaRPr lang="en-US"/>
        </a:p>
      </dgm:t>
    </dgm:pt>
    <dgm:pt modelId="{33E8A1F0-6033-40F6-AD07-DF4D9A652A96}">
      <dgm:prSet custT="1"/>
      <dgm:spPr/>
      <dgm:t>
        <a:bodyPr/>
        <a:lstStyle/>
        <a:p>
          <a:endParaRPr lang="en-US" sz="1800" dirty="0"/>
        </a:p>
      </dgm:t>
    </dgm:pt>
    <dgm:pt modelId="{08807BC8-019C-490B-B54D-88D900A1E5A5}" type="parTrans" cxnId="{E2D58F64-B713-4938-AA39-A8D06571D6C7}">
      <dgm:prSet/>
      <dgm:spPr/>
      <dgm:t>
        <a:bodyPr/>
        <a:lstStyle/>
        <a:p>
          <a:endParaRPr lang="en-US"/>
        </a:p>
      </dgm:t>
    </dgm:pt>
    <dgm:pt modelId="{6E979367-EF51-4240-9B33-6FDC27E48B2D}" type="sibTrans" cxnId="{E2D58F64-B713-4938-AA39-A8D06571D6C7}">
      <dgm:prSet/>
      <dgm:spPr/>
      <dgm:t>
        <a:bodyPr/>
        <a:lstStyle/>
        <a:p>
          <a:endParaRPr lang="en-US"/>
        </a:p>
      </dgm:t>
    </dgm:pt>
    <dgm:pt modelId="{BEA96045-0E4E-494F-8763-656CC13575AF}">
      <dgm:prSet custT="1"/>
      <dgm:spPr/>
      <dgm:t>
        <a:bodyPr anchor="t"/>
        <a:lstStyle/>
        <a:p>
          <a:r>
            <a:rPr lang="en-US" sz="2400" b="1" dirty="0"/>
            <a:t>Compact</a:t>
          </a:r>
        </a:p>
        <a:p>
          <a:r>
            <a:rPr lang="en-US" sz="900" dirty="0"/>
            <a:t>Because of their smaller size, JWTs can be sent through a URL, POST parameter, or inside an HTTP header. Additionally, the smaller size means transmission is fast.</a:t>
          </a:r>
        </a:p>
      </dgm:t>
    </dgm:pt>
    <dgm:pt modelId="{8C87144B-DC70-4256-BBED-E7982B5418FB}" type="parTrans" cxnId="{4486CDD6-9D49-4FAA-AFCD-DB6D69A8B7CD}">
      <dgm:prSet/>
      <dgm:spPr/>
      <dgm:t>
        <a:bodyPr/>
        <a:lstStyle/>
        <a:p>
          <a:endParaRPr lang="en-US"/>
        </a:p>
      </dgm:t>
    </dgm:pt>
    <dgm:pt modelId="{A68ECFFF-371D-439F-BA44-9B16D82A16C1}" type="sibTrans" cxnId="{4486CDD6-9D49-4FAA-AFCD-DB6D69A8B7CD}">
      <dgm:prSet/>
      <dgm:spPr/>
      <dgm:t>
        <a:bodyPr/>
        <a:lstStyle/>
        <a:p>
          <a:endParaRPr lang="en-US"/>
        </a:p>
      </dgm:t>
    </dgm:pt>
    <dgm:pt modelId="{268010DF-9CF5-4773-B03B-D955AD31F20F}">
      <dgm:prSet custT="1"/>
      <dgm:spPr/>
      <dgm:t>
        <a:bodyPr anchor="t"/>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Self-contained</a:t>
          </a:r>
        </a:p>
        <a:p>
          <a:pPr marL="0" lvl="0" algn="ctr" defTabSz="577850">
            <a:lnSpc>
              <a:spcPct val="90000"/>
            </a:lnSpc>
            <a:spcBef>
              <a:spcPct val="0"/>
            </a:spcBef>
            <a:spcAft>
              <a:spcPct val="35000"/>
            </a:spcAft>
            <a:buNone/>
          </a:pPr>
          <a:r>
            <a:rPr lang="en-US" sz="900" kern="1200" dirty="0">
              <a:solidFill>
                <a:prstClr val="black">
                  <a:hueOff val="0"/>
                  <a:satOff val="0"/>
                  <a:lumOff val="0"/>
                  <a:alphaOff val="0"/>
                </a:prstClr>
              </a:solidFill>
              <a:latin typeface="Calibri" panose="020F0502020204030204"/>
              <a:ea typeface="+mn-ea"/>
              <a:cs typeface="+mn-cs"/>
            </a:rPr>
            <a:t>The payload contains all the required information about the user, avoiding the need to query the database more than once.</a:t>
          </a:r>
        </a:p>
      </dgm:t>
    </dgm:pt>
    <dgm:pt modelId="{97C1B0B4-03F8-45AF-A843-202C47BD66F6}" type="parTrans" cxnId="{0872CA3D-F67E-4331-B905-82659973A9F7}">
      <dgm:prSet/>
      <dgm:spPr/>
      <dgm:t>
        <a:bodyPr/>
        <a:lstStyle/>
        <a:p>
          <a:endParaRPr lang="en-US"/>
        </a:p>
      </dgm:t>
    </dgm:pt>
    <dgm:pt modelId="{5999DAC6-7C4C-4C27-B200-C1B8806D4001}" type="sibTrans" cxnId="{0872CA3D-F67E-4331-B905-82659973A9F7}">
      <dgm:prSet/>
      <dgm:spPr/>
      <dgm:t>
        <a:bodyPr/>
        <a:lstStyle/>
        <a:p>
          <a:endParaRPr lang="en-US"/>
        </a:p>
      </dgm:t>
    </dgm:pt>
    <dgm:pt modelId="{935CBBD8-9CE4-4B4F-807D-7005C082337D}">
      <dgm:prSet custT="1"/>
      <dgm:spPr/>
      <dgm:t>
        <a:bodyPr/>
        <a:lstStyle/>
        <a:p>
          <a:r>
            <a:rPr lang="en-US" sz="2800" dirty="0">
              <a:hlinkClick xmlns:r="http://schemas.openxmlformats.org/officeDocument/2006/relationships" r:id="rId2"/>
            </a:rPr>
            <a:t>https://jwt.io</a:t>
          </a:r>
          <a:endParaRPr lang="en-US" sz="2800" dirty="0"/>
        </a:p>
      </dgm:t>
    </dgm:pt>
    <dgm:pt modelId="{1EAA3A62-6717-4240-B5AA-379F450768BD}" type="parTrans" cxnId="{13CD6ABD-061D-4069-A27D-706394831D51}">
      <dgm:prSet/>
      <dgm:spPr/>
      <dgm:t>
        <a:bodyPr/>
        <a:lstStyle/>
        <a:p>
          <a:endParaRPr lang="en-US"/>
        </a:p>
      </dgm:t>
    </dgm:pt>
    <dgm:pt modelId="{3B306546-25FA-47AF-B764-11B80CD38B87}" type="sibTrans" cxnId="{13CD6ABD-061D-4069-A27D-706394831D51}">
      <dgm:prSet/>
      <dgm:spPr/>
      <dgm:t>
        <a:bodyPr/>
        <a:lstStyle/>
        <a:p>
          <a:endParaRPr lang="en-US"/>
        </a:p>
      </dgm:t>
    </dgm:pt>
    <dgm:pt modelId="{B8451E04-F06C-4334-A2DD-519FBB32644C}" type="pres">
      <dgm:prSet presAssocID="{88D150D5-4F75-4E55-A2F2-F7DC0BDF03F5}" presName="Name0" presStyleCnt="0">
        <dgm:presLayoutVars>
          <dgm:dir/>
          <dgm:animLvl val="lvl"/>
          <dgm:resizeHandles val="exact"/>
        </dgm:presLayoutVars>
      </dgm:prSet>
      <dgm:spPr/>
    </dgm:pt>
    <dgm:pt modelId="{116D7D91-33D1-4AB0-9CE2-F94599416AB5}" type="pres">
      <dgm:prSet presAssocID="{33E8A1F0-6033-40F6-AD07-DF4D9A652A96}" presName="boxAndChildren" presStyleCnt="0"/>
      <dgm:spPr/>
    </dgm:pt>
    <dgm:pt modelId="{D406B559-E295-47C6-ABB5-9EF6A0E9B39E}" type="pres">
      <dgm:prSet presAssocID="{33E8A1F0-6033-40F6-AD07-DF4D9A652A96}" presName="parentTextBox" presStyleLbl="node1" presStyleIdx="0" presStyleCnt="2"/>
      <dgm:spPr/>
    </dgm:pt>
    <dgm:pt modelId="{8479BB24-71CD-498C-8D4E-156784B58CFA}" type="pres">
      <dgm:prSet presAssocID="{33E8A1F0-6033-40F6-AD07-DF4D9A652A96}" presName="entireBox" presStyleLbl="node1" presStyleIdx="0" presStyleCnt="2" custScaleY="21087" custLinFactNeighborY="-8983"/>
      <dgm:spPr/>
    </dgm:pt>
    <dgm:pt modelId="{B3B5B6C0-993A-41CB-9584-F8476B55FDF8}" type="pres">
      <dgm:prSet presAssocID="{33E8A1F0-6033-40F6-AD07-DF4D9A652A96}" presName="descendantBox" presStyleCnt="0"/>
      <dgm:spPr/>
    </dgm:pt>
    <dgm:pt modelId="{496CDA3F-3722-493F-AAE3-08C4A1D05124}" type="pres">
      <dgm:prSet presAssocID="{BEA96045-0E4E-494F-8763-656CC13575AF}" presName="childTextBox" presStyleLbl="fgAccFollowNode1" presStyleIdx="0" presStyleCnt="3" custScaleY="100267">
        <dgm:presLayoutVars>
          <dgm:bulletEnabled val="1"/>
        </dgm:presLayoutVars>
      </dgm:prSet>
      <dgm:spPr/>
    </dgm:pt>
    <dgm:pt modelId="{A49E1827-22D7-4016-B3F4-DEE0A8C34008}" type="pres">
      <dgm:prSet presAssocID="{268010DF-9CF5-4773-B03B-D955AD31F20F}" presName="childTextBox" presStyleLbl="fgAccFollowNode1" presStyleIdx="1" presStyleCnt="3">
        <dgm:presLayoutVars>
          <dgm:bulletEnabled val="1"/>
        </dgm:presLayoutVars>
      </dgm:prSet>
      <dgm:spPr/>
    </dgm:pt>
    <dgm:pt modelId="{6A77D29E-17C3-43AD-A7A3-FCAAE32E5713}" type="pres">
      <dgm:prSet presAssocID="{935CBBD8-9CE4-4B4F-807D-7005C082337D}" presName="childTextBox" presStyleLbl="fgAccFollowNode1" presStyleIdx="2" presStyleCnt="3">
        <dgm:presLayoutVars>
          <dgm:bulletEnabled val="1"/>
        </dgm:presLayoutVars>
      </dgm:prSet>
      <dgm:spPr/>
    </dgm:pt>
    <dgm:pt modelId="{1A97AA4E-D134-46ED-B189-68A2E8F26B71}" type="pres">
      <dgm:prSet presAssocID="{FC6290F4-4ECE-47EB-B33A-77F4CC3E0E32}" presName="sp" presStyleCnt="0"/>
      <dgm:spPr/>
    </dgm:pt>
    <dgm:pt modelId="{AFE742EF-F1C9-4A12-B22E-9430015D46E4}" type="pres">
      <dgm:prSet presAssocID="{C91FCB8E-FAD8-423E-926E-79A9EF19ADF5}" presName="arrowAndChildren" presStyleCnt="0"/>
      <dgm:spPr/>
    </dgm:pt>
    <dgm:pt modelId="{46FBEE00-A69A-47DF-AE94-294BC25FBEB4}" type="pres">
      <dgm:prSet presAssocID="{C91FCB8E-FAD8-423E-926E-79A9EF19ADF5}" presName="parentTextArrow" presStyleLbl="node1" presStyleIdx="1" presStyleCnt="2"/>
      <dgm:spPr/>
    </dgm:pt>
  </dgm:ptLst>
  <dgm:cxnLst>
    <dgm:cxn modelId="{E2CDB83B-BD01-4DCE-A406-3AA8E4E909F1}" type="presOf" srcId="{C91FCB8E-FAD8-423E-926E-79A9EF19ADF5}" destId="{46FBEE00-A69A-47DF-AE94-294BC25FBEB4}" srcOrd="0" destOrd="0" presId="urn:microsoft.com/office/officeart/2005/8/layout/process4"/>
    <dgm:cxn modelId="{0872CA3D-F67E-4331-B905-82659973A9F7}" srcId="{33E8A1F0-6033-40F6-AD07-DF4D9A652A96}" destId="{268010DF-9CF5-4773-B03B-D955AD31F20F}" srcOrd="1" destOrd="0" parTransId="{97C1B0B4-03F8-45AF-A843-202C47BD66F6}" sibTransId="{5999DAC6-7C4C-4C27-B200-C1B8806D4001}"/>
    <dgm:cxn modelId="{E2D58F64-B713-4938-AA39-A8D06571D6C7}" srcId="{88D150D5-4F75-4E55-A2F2-F7DC0BDF03F5}" destId="{33E8A1F0-6033-40F6-AD07-DF4D9A652A96}" srcOrd="1" destOrd="0" parTransId="{08807BC8-019C-490B-B54D-88D900A1E5A5}" sibTransId="{6E979367-EF51-4240-9B33-6FDC27E48B2D}"/>
    <dgm:cxn modelId="{50244F4C-A512-4589-9D44-1FB62DFF4387}" srcId="{88D150D5-4F75-4E55-A2F2-F7DC0BDF03F5}" destId="{C91FCB8E-FAD8-423E-926E-79A9EF19ADF5}" srcOrd="0" destOrd="0" parTransId="{EE730248-9155-41DC-86EB-D6FFE757ED3A}" sibTransId="{FC6290F4-4ECE-47EB-B33A-77F4CC3E0E32}"/>
    <dgm:cxn modelId="{AB501175-9DE9-4578-B07A-13090834BC4B}" type="presOf" srcId="{33E8A1F0-6033-40F6-AD07-DF4D9A652A96}" destId="{D406B559-E295-47C6-ABB5-9EF6A0E9B39E}" srcOrd="0" destOrd="0" presId="urn:microsoft.com/office/officeart/2005/8/layout/process4"/>
    <dgm:cxn modelId="{1CFD8E83-3BCE-488D-931B-B990968ADB91}" type="presOf" srcId="{33E8A1F0-6033-40F6-AD07-DF4D9A652A96}" destId="{8479BB24-71CD-498C-8D4E-156784B58CFA}" srcOrd="1" destOrd="0" presId="urn:microsoft.com/office/officeart/2005/8/layout/process4"/>
    <dgm:cxn modelId="{9E0AE9A7-CE3B-4C87-AE9B-5372F97EC7A6}" type="presOf" srcId="{88D150D5-4F75-4E55-A2F2-F7DC0BDF03F5}" destId="{B8451E04-F06C-4334-A2DD-519FBB32644C}" srcOrd="0" destOrd="0" presId="urn:microsoft.com/office/officeart/2005/8/layout/process4"/>
    <dgm:cxn modelId="{13CD6ABD-061D-4069-A27D-706394831D51}" srcId="{33E8A1F0-6033-40F6-AD07-DF4D9A652A96}" destId="{935CBBD8-9CE4-4B4F-807D-7005C082337D}" srcOrd="2" destOrd="0" parTransId="{1EAA3A62-6717-4240-B5AA-379F450768BD}" sibTransId="{3B306546-25FA-47AF-B764-11B80CD38B87}"/>
    <dgm:cxn modelId="{DC7AE8D5-159F-4314-BA37-D6477C7E884F}" type="presOf" srcId="{268010DF-9CF5-4773-B03B-D955AD31F20F}" destId="{A49E1827-22D7-4016-B3F4-DEE0A8C34008}" srcOrd="0" destOrd="0" presId="urn:microsoft.com/office/officeart/2005/8/layout/process4"/>
    <dgm:cxn modelId="{4486CDD6-9D49-4FAA-AFCD-DB6D69A8B7CD}" srcId="{33E8A1F0-6033-40F6-AD07-DF4D9A652A96}" destId="{BEA96045-0E4E-494F-8763-656CC13575AF}" srcOrd="0" destOrd="0" parTransId="{8C87144B-DC70-4256-BBED-E7982B5418FB}" sibTransId="{A68ECFFF-371D-439F-BA44-9B16D82A16C1}"/>
    <dgm:cxn modelId="{947E88DE-FEAE-446B-89BF-F05406A2A44B}" type="presOf" srcId="{BEA96045-0E4E-494F-8763-656CC13575AF}" destId="{496CDA3F-3722-493F-AAE3-08C4A1D05124}" srcOrd="0" destOrd="0" presId="urn:microsoft.com/office/officeart/2005/8/layout/process4"/>
    <dgm:cxn modelId="{5392B8E9-53FF-4B9C-BB8E-D5C8C7F6FAB8}" type="presOf" srcId="{935CBBD8-9CE4-4B4F-807D-7005C082337D}" destId="{6A77D29E-17C3-43AD-A7A3-FCAAE32E5713}" srcOrd="0" destOrd="0" presId="urn:microsoft.com/office/officeart/2005/8/layout/process4"/>
    <dgm:cxn modelId="{19DA8E65-7B4C-4379-9373-0BDDD768A11E}" type="presParOf" srcId="{B8451E04-F06C-4334-A2DD-519FBB32644C}" destId="{116D7D91-33D1-4AB0-9CE2-F94599416AB5}" srcOrd="0" destOrd="0" presId="urn:microsoft.com/office/officeart/2005/8/layout/process4"/>
    <dgm:cxn modelId="{44155BB0-5479-4981-B3CA-BD9ECC89250E}" type="presParOf" srcId="{116D7D91-33D1-4AB0-9CE2-F94599416AB5}" destId="{D406B559-E295-47C6-ABB5-9EF6A0E9B39E}" srcOrd="0" destOrd="0" presId="urn:microsoft.com/office/officeart/2005/8/layout/process4"/>
    <dgm:cxn modelId="{D0E31FE7-D189-4B1F-8DAA-4F257787EE32}" type="presParOf" srcId="{116D7D91-33D1-4AB0-9CE2-F94599416AB5}" destId="{8479BB24-71CD-498C-8D4E-156784B58CFA}" srcOrd="1" destOrd="0" presId="urn:microsoft.com/office/officeart/2005/8/layout/process4"/>
    <dgm:cxn modelId="{3F1E915E-369F-402E-9F96-6EB91CF53302}" type="presParOf" srcId="{116D7D91-33D1-4AB0-9CE2-F94599416AB5}" destId="{B3B5B6C0-993A-41CB-9584-F8476B55FDF8}" srcOrd="2" destOrd="0" presId="urn:microsoft.com/office/officeart/2005/8/layout/process4"/>
    <dgm:cxn modelId="{A485917A-008E-41E0-85B1-DEB7E08B0B9A}" type="presParOf" srcId="{B3B5B6C0-993A-41CB-9584-F8476B55FDF8}" destId="{496CDA3F-3722-493F-AAE3-08C4A1D05124}" srcOrd="0" destOrd="0" presId="urn:microsoft.com/office/officeart/2005/8/layout/process4"/>
    <dgm:cxn modelId="{90229FFB-24F5-4C32-8500-F48B9ECF3AF5}" type="presParOf" srcId="{B3B5B6C0-993A-41CB-9584-F8476B55FDF8}" destId="{A49E1827-22D7-4016-B3F4-DEE0A8C34008}" srcOrd="1" destOrd="0" presId="urn:microsoft.com/office/officeart/2005/8/layout/process4"/>
    <dgm:cxn modelId="{1B13D9A9-23C5-4491-AC88-A4A45B9BC2EF}" type="presParOf" srcId="{B3B5B6C0-993A-41CB-9584-F8476B55FDF8}" destId="{6A77D29E-17C3-43AD-A7A3-FCAAE32E5713}" srcOrd="2" destOrd="0" presId="urn:microsoft.com/office/officeart/2005/8/layout/process4"/>
    <dgm:cxn modelId="{EB0E2D72-9FD6-4F59-A266-06FB0F64471C}" type="presParOf" srcId="{B8451E04-F06C-4334-A2DD-519FBB32644C}" destId="{1A97AA4E-D134-46ED-B189-68A2E8F26B71}" srcOrd="1" destOrd="0" presId="urn:microsoft.com/office/officeart/2005/8/layout/process4"/>
    <dgm:cxn modelId="{CD309416-2807-4B06-88E6-9860FD65845F}" type="presParOf" srcId="{B8451E04-F06C-4334-A2DD-519FBB32644C}" destId="{AFE742EF-F1C9-4A12-B22E-9430015D46E4}" srcOrd="2" destOrd="0" presId="urn:microsoft.com/office/officeart/2005/8/layout/process4"/>
    <dgm:cxn modelId="{374B7BC3-F685-43AA-B232-9D766A8840FD}" type="presParOf" srcId="{AFE742EF-F1C9-4A12-B22E-9430015D46E4}" destId="{46FBEE00-A69A-47DF-AE94-294BC25FBEB4}"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79BB24-71CD-498C-8D4E-156784B58CFA}">
      <dsp:nvSpPr>
        <dsp:cNvPr id="0" name=""/>
        <dsp:cNvSpPr/>
      </dsp:nvSpPr>
      <dsp:spPr>
        <a:xfrm>
          <a:off x="0" y="4006977"/>
          <a:ext cx="7240043" cy="58954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0" y="4006977"/>
        <a:ext cx="7240043" cy="318353"/>
      </dsp:txXfrm>
    </dsp:sp>
    <dsp:sp modelId="{496CDA3F-3722-493F-AAE3-08C4A1D05124}">
      <dsp:nvSpPr>
        <dsp:cNvPr id="0" name=""/>
        <dsp:cNvSpPr/>
      </dsp:nvSpPr>
      <dsp:spPr>
        <a:xfrm>
          <a:off x="3535" y="4607091"/>
          <a:ext cx="2410990" cy="128948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t" anchorCtr="0">
          <a:noAutofit/>
        </a:bodyPr>
        <a:lstStyle/>
        <a:p>
          <a:pPr marL="0" lvl="0" indent="0" algn="ctr" defTabSz="1066800">
            <a:lnSpc>
              <a:spcPct val="90000"/>
            </a:lnSpc>
            <a:spcBef>
              <a:spcPct val="0"/>
            </a:spcBef>
            <a:spcAft>
              <a:spcPct val="35000"/>
            </a:spcAft>
            <a:buNone/>
          </a:pPr>
          <a:r>
            <a:rPr lang="en-US" sz="2400" b="1" kern="1200" dirty="0"/>
            <a:t>Compact</a:t>
          </a:r>
        </a:p>
        <a:p>
          <a:pPr marL="0" lvl="0" indent="0" algn="ctr" defTabSz="1066800">
            <a:lnSpc>
              <a:spcPct val="90000"/>
            </a:lnSpc>
            <a:spcBef>
              <a:spcPct val="0"/>
            </a:spcBef>
            <a:spcAft>
              <a:spcPct val="35000"/>
            </a:spcAft>
            <a:buNone/>
          </a:pPr>
          <a:r>
            <a:rPr lang="en-US" sz="900" kern="1200" dirty="0"/>
            <a:t>Because of their smaller size, JWTs can be sent through a URL, POST parameter, or inside an HTTP header. Additionally, the smaller size means transmission is fast.</a:t>
          </a:r>
        </a:p>
      </dsp:txBody>
      <dsp:txXfrm>
        <a:off x="3535" y="4607091"/>
        <a:ext cx="2410990" cy="1289488"/>
      </dsp:txXfrm>
    </dsp:sp>
    <dsp:sp modelId="{A49E1827-22D7-4016-B3F4-DEE0A8C34008}">
      <dsp:nvSpPr>
        <dsp:cNvPr id="0" name=""/>
        <dsp:cNvSpPr/>
      </dsp:nvSpPr>
      <dsp:spPr>
        <a:xfrm>
          <a:off x="2414526" y="4608808"/>
          <a:ext cx="2410990" cy="1286054"/>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t" anchorCtr="0">
          <a:noAutofit/>
        </a:bodyPr>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Self-contained</a:t>
          </a:r>
        </a:p>
        <a:p>
          <a:pPr marL="0" lvl="0" algn="ctr" defTabSz="577850">
            <a:lnSpc>
              <a:spcPct val="90000"/>
            </a:lnSpc>
            <a:spcBef>
              <a:spcPct val="0"/>
            </a:spcBef>
            <a:spcAft>
              <a:spcPct val="35000"/>
            </a:spcAft>
            <a:buNone/>
          </a:pPr>
          <a:r>
            <a:rPr lang="en-US" sz="900" kern="1200" dirty="0">
              <a:solidFill>
                <a:prstClr val="black">
                  <a:hueOff val="0"/>
                  <a:satOff val="0"/>
                  <a:lumOff val="0"/>
                  <a:alphaOff val="0"/>
                </a:prstClr>
              </a:solidFill>
              <a:latin typeface="Calibri" panose="020F0502020204030204"/>
              <a:ea typeface="+mn-ea"/>
              <a:cs typeface="+mn-cs"/>
            </a:rPr>
            <a:t>The payload contains all the required information about the user, avoiding the need to query the database more than once.</a:t>
          </a:r>
        </a:p>
      </dsp:txBody>
      <dsp:txXfrm>
        <a:off x="2414526" y="4608808"/>
        <a:ext cx="2410990" cy="1286054"/>
      </dsp:txXfrm>
    </dsp:sp>
    <dsp:sp modelId="{6A77D29E-17C3-43AD-A7A3-FCAAE32E5713}">
      <dsp:nvSpPr>
        <dsp:cNvPr id="0" name=""/>
        <dsp:cNvSpPr/>
      </dsp:nvSpPr>
      <dsp:spPr>
        <a:xfrm>
          <a:off x="4825516" y="4608808"/>
          <a:ext cx="2410990" cy="1286054"/>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hlinkClick xmlns:r="http://schemas.openxmlformats.org/officeDocument/2006/relationships" r:id="rId1"/>
            </a:rPr>
            <a:t>https://jwt.io</a:t>
          </a:r>
          <a:endParaRPr lang="en-US" sz="2800" kern="1200" dirty="0"/>
        </a:p>
      </dsp:txBody>
      <dsp:txXfrm>
        <a:off x="4825516" y="4608808"/>
        <a:ext cx="2410990" cy="1286054"/>
      </dsp:txXfrm>
    </dsp:sp>
    <dsp:sp modelId="{46FBEE00-A69A-47DF-AE94-294BC25FBEB4}">
      <dsp:nvSpPr>
        <dsp:cNvPr id="0" name=""/>
        <dsp:cNvSpPr/>
      </dsp:nvSpPr>
      <dsp:spPr>
        <a:xfrm rot="10800000">
          <a:off x="0" y="163"/>
          <a:ext cx="7240043" cy="4299894"/>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JSON Web Token (JWT) is an open standard (</a:t>
          </a:r>
          <a:r>
            <a:rPr lang="en-US" sz="2400" kern="1200" dirty="0">
              <a:hlinkClick xmlns:r="http://schemas.openxmlformats.org/officeDocument/2006/relationships" r:id="rId2"/>
            </a:rPr>
            <a:t>RFC 7519</a:t>
          </a:r>
          <a:r>
            <a:rPr lang="en-US" sz="2400" kern="1200" dirty="0"/>
            <a:t>) that defines a compact and self-contained way for securely transmitting information between parties as a JSON object. This information can be verified and trusted because it is digitally signed. JWTs can be signed using a secret (with the </a:t>
          </a:r>
          <a:r>
            <a:rPr lang="en-US" sz="2400" b="1" kern="1200" dirty="0"/>
            <a:t>HMAC</a:t>
          </a:r>
          <a:r>
            <a:rPr lang="en-US" sz="2400" kern="1200" dirty="0"/>
            <a:t> algorithm) or a public/private key pair using </a:t>
          </a:r>
          <a:r>
            <a:rPr lang="en-US" sz="2400" b="1" kern="1200" dirty="0"/>
            <a:t>RSA</a:t>
          </a:r>
          <a:r>
            <a:rPr lang="en-US" sz="2400" kern="1200" dirty="0"/>
            <a:t>.</a:t>
          </a:r>
        </a:p>
      </dsp:txBody>
      <dsp:txXfrm rot="10800000">
        <a:off x="0" y="163"/>
        <a:ext cx="7240043" cy="27939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fr-FR"/>
          </a:p>
        </p:txBody>
      </p:sp>
      <p:sp>
        <p:nvSpPr>
          <p:cNvPr id="3" name="Espace réservé de la date 2"/>
          <p:cNvSpPr>
            <a:spLocks noGrp="1"/>
          </p:cNvSpPr>
          <p:nvPr>
            <p:ph type="dt" sz="quarter" idx="1"/>
          </p:nvPr>
        </p:nvSpPr>
        <p:spPr>
          <a:xfrm>
            <a:off x="3901698" y="0"/>
            <a:ext cx="2984871" cy="502755"/>
          </a:xfrm>
          <a:prstGeom prst="rect">
            <a:avLst/>
          </a:prstGeom>
        </p:spPr>
        <p:txBody>
          <a:bodyPr vert="horz" lIns="96616" tIns="48308" rIns="96616" bIns="48308" rtlCol="0"/>
          <a:lstStyle>
            <a:lvl1pPr algn="r">
              <a:defRPr sz="1300"/>
            </a:lvl1pPr>
          </a:lstStyle>
          <a:p>
            <a:fld id="{92C0ECB4-1DA6-4958-A0CF-A11808127F66}" type="datetimeFigureOut">
              <a:rPr lang="fr-FR" smtClean="0"/>
              <a:t>25/03/2020</a:t>
            </a:fld>
            <a:endParaRPr lang="fr-FR"/>
          </a:p>
        </p:txBody>
      </p:sp>
      <p:sp>
        <p:nvSpPr>
          <p:cNvPr id="4" name="Espace réservé du pied de page 3"/>
          <p:cNvSpPr>
            <a:spLocks noGrp="1"/>
          </p:cNvSpPr>
          <p:nvPr>
            <p:ph type="ftr" sz="quarter" idx="2"/>
          </p:nvPr>
        </p:nvSpPr>
        <p:spPr>
          <a:xfrm>
            <a:off x="0" y="9517547"/>
            <a:ext cx="2984871" cy="502754"/>
          </a:xfrm>
          <a:prstGeom prst="rect">
            <a:avLst/>
          </a:prstGeom>
        </p:spPr>
        <p:txBody>
          <a:bodyPr vert="horz" lIns="96616" tIns="48308" rIns="96616" bIns="48308"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901698" y="9517547"/>
            <a:ext cx="2984871" cy="502754"/>
          </a:xfrm>
          <a:prstGeom prst="rect">
            <a:avLst/>
          </a:prstGeom>
        </p:spPr>
        <p:txBody>
          <a:bodyPr vert="horz" lIns="96616" tIns="48308" rIns="96616" bIns="48308"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fr-FR"/>
          </a:p>
        </p:txBody>
      </p:sp>
      <p:sp>
        <p:nvSpPr>
          <p:cNvPr id="3" name="Espace réservé de la date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79251E60-887E-4FF0-8411-14E4694F24DF}" type="datetimeFigureOut">
              <a:rPr lang="fr-FR" smtClean="0"/>
              <a:t>25/03/2020</a:t>
            </a:fld>
            <a:endParaRPr lang="fr-FR"/>
          </a:p>
        </p:txBody>
      </p:sp>
      <p:sp>
        <p:nvSpPr>
          <p:cNvPr id="4" name="Espace réservé de l'image des diapositives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16" tIns="48308" rIns="96616" bIns="48308" rtlCol="0" anchor="ctr"/>
          <a:lstStyle/>
          <a:p>
            <a:endParaRPr lang="fr-FR"/>
          </a:p>
        </p:txBody>
      </p:sp>
      <p:sp>
        <p:nvSpPr>
          <p:cNvPr id="5" name="Espace réservé des notes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onference-hall.io/speaker/talk/bBTfn6DAj1LDtX3cZ9D3/edi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conference-hall.io/speaker/talk/bBTfn6DAj1LDtX3cZ9D3/submiss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Comment sécuriser votre API REST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Aujourd'hui, la mise en place de l'automatisation nous oblige à créer et exposer de plus en plus d'API REST. L'idée, c'est que nos API soient utilisables par tout le monde. Pour cela, c'est comme une librairie, il faut qu'elle soit bien conçue et surtout bien **sécurisée**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Cette présentation a pour but d'expliquer :</a:t>
            </a:r>
          </a:p>
          <a:p>
            <a:r>
              <a:rPr lang="fr-FR" sz="1200" b="0" i="0" kern="1200" dirty="0">
                <a:solidFill>
                  <a:schemeClr val="tx1"/>
                </a:solidFill>
                <a:effectLst/>
                <a:latin typeface="+mn-lt"/>
                <a:ea typeface="+mn-ea"/>
                <a:cs typeface="+mn-cs"/>
              </a:rPr>
              <a:t>- Rappel sur HTTPS</a:t>
            </a:r>
          </a:p>
          <a:p>
            <a:r>
              <a:rPr lang="fr-FR" sz="1200" b="0" i="0" kern="1200" dirty="0">
                <a:solidFill>
                  <a:schemeClr val="tx1"/>
                </a:solidFill>
                <a:effectLst/>
                <a:latin typeface="+mn-lt"/>
                <a:ea typeface="+mn-ea"/>
                <a:cs typeface="+mn-cs"/>
              </a:rPr>
              <a:t>- Comment gérer correctement les requêtes cross </a:t>
            </a:r>
            <a:r>
              <a:rPr lang="fr-FR" sz="1200" b="0" i="0" kern="1200" dirty="0" err="1">
                <a:solidFill>
                  <a:schemeClr val="tx1"/>
                </a:solidFill>
                <a:effectLst/>
                <a:latin typeface="+mn-lt"/>
                <a:ea typeface="+mn-ea"/>
                <a:cs typeface="+mn-cs"/>
              </a:rPr>
              <a:t>domain</a:t>
            </a:r>
            <a:r>
              <a:rPr lang="fr-FR" sz="1200" b="0" i="0" kern="1200" dirty="0">
                <a:solidFill>
                  <a:schemeClr val="tx1"/>
                </a:solidFill>
                <a:effectLst/>
                <a:latin typeface="+mn-lt"/>
                <a:ea typeface="+mn-ea"/>
                <a:cs typeface="+mn-cs"/>
              </a:rPr>
              <a:t> avec CORS ?</a:t>
            </a:r>
          </a:p>
          <a:p>
            <a:r>
              <a:rPr lang="fr-FR" sz="1200" b="0" i="0" kern="1200" dirty="0">
                <a:solidFill>
                  <a:schemeClr val="tx1"/>
                </a:solidFill>
                <a:effectLst/>
                <a:latin typeface="+mn-lt"/>
                <a:ea typeface="+mn-ea"/>
                <a:cs typeface="+mn-cs"/>
              </a:rPr>
              <a:t>- Comment échanger des informations via le standard JWT ?</a:t>
            </a:r>
          </a:p>
          <a:p>
            <a:r>
              <a:rPr lang="fr-FR" sz="1200" b="0" i="0" kern="1200" dirty="0">
                <a:solidFill>
                  <a:schemeClr val="tx1"/>
                </a:solidFill>
                <a:effectLst/>
                <a:latin typeface="+mn-lt"/>
                <a:ea typeface="+mn-ea"/>
                <a:cs typeface="+mn-cs"/>
              </a:rPr>
              <a:t>- Bien comprendre les notions d’identification, autorisation et authentification</a:t>
            </a:r>
          </a:p>
          <a:p>
            <a:r>
              <a:rPr lang="fr-FR" sz="1200" b="0" i="0" kern="1200" dirty="0">
                <a:solidFill>
                  <a:schemeClr val="tx1"/>
                </a:solidFill>
                <a:effectLst/>
                <a:latin typeface="+mn-lt"/>
                <a:ea typeface="+mn-ea"/>
                <a:cs typeface="+mn-cs"/>
              </a:rPr>
              <a:t>  - Focus sur </a:t>
            </a:r>
            <a:r>
              <a:rPr lang="fr-FR" sz="1200" b="0" i="0" kern="1200" dirty="0" err="1">
                <a:solidFill>
                  <a:schemeClr val="tx1"/>
                </a:solidFill>
                <a:effectLst/>
                <a:latin typeface="+mn-lt"/>
                <a:ea typeface="+mn-ea"/>
                <a:cs typeface="+mn-cs"/>
              </a:rPr>
              <a:t>Oauth</a:t>
            </a:r>
            <a:r>
              <a:rPr lang="fr-FR" sz="1200" b="0" i="0" kern="1200" dirty="0">
                <a:solidFill>
                  <a:schemeClr val="tx1"/>
                </a:solidFill>
                <a:effectLst/>
                <a:latin typeface="+mn-lt"/>
                <a:ea typeface="+mn-ea"/>
                <a:cs typeface="+mn-cs"/>
              </a:rPr>
              <a:t> 2.0</a:t>
            </a:r>
          </a:p>
          <a:p>
            <a:r>
              <a:rPr lang="fr-FR" sz="1200" b="0" i="0" kern="1200" dirty="0">
                <a:solidFill>
                  <a:schemeClr val="tx1"/>
                </a:solidFill>
                <a:effectLst/>
                <a:latin typeface="+mn-lt"/>
                <a:ea typeface="+mn-ea"/>
                <a:cs typeface="+mn-cs"/>
              </a:rPr>
              <a:t>  - Focus sur </a:t>
            </a:r>
            <a:r>
              <a:rPr lang="fr-FR" sz="1200" b="0" i="0" kern="1200" dirty="0" err="1">
                <a:solidFill>
                  <a:schemeClr val="tx1"/>
                </a:solidFill>
                <a:effectLst/>
                <a:latin typeface="+mn-lt"/>
                <a:ea typeface="+mn-ea"/>
                <a:cs typeface="+mn-cs"/>
              </a:rPr>
              <a:t>OpenID</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Connect</a:t>
            </a:r>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Un #</a:t>
            </a:r>
            <a:r>
              <a:rPr lang="fr-FR" sz="1200" b="0" i="0" kern="1200" dirty="0" err="1">
                <a:solidFill>
                  <a:schemeClr val="tx1"/>
                </a:solidFill>
                <a:effectLst/>
                <a:latin typeface="+mn-lt"/>
                <a:ea typeface="+mn-ea"/>
                <a:cs typeface="+mn-cs"/>
              </a:rPr>
              <a:t>BackToBasis</a:t>
            </a:r>
            <a:r>
              <a:rPr lang="fr-FR" sz="1200" b="0" i="0" kern="1200" dirty="0">
                <a:solidFill>
                  <a:schemeClr val="tx1"/>
                </a:solidFill>
                <a:effectLst/>
                <a:latin typeface="+mn-lt"/>
                <a:ea typeface="+mn-ea"/>
                <a:cs typeface="+mn-cs"/>
              </a:rPr>
              <a:t> très rafraîchissant !</a:t>
            </a:r>
          </a:p>
          <a:p>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r>
              <a:rPr lang="fr-FR" b="1" dirty="0">
                <a:effectLst/>
              </a:rPr>
              <a:t>Comment concevoir une API RESTful ?</a:t>
            </a:r>
            <a:r>
              <a:rPr lang="fr-FR" dirty="0" err="1">
                <a:effectLst/>
              </a:rPr>
              <a:t>DeleteArchive</a:t>
            </a:r>
            <a:r>
              <a:rPr lang="fr-FR" u="none" strike="noStrike" dirty="0" err="1">
                <a:effectLst/>
                <a:hlinkClick r:id="rId3"/>
              </a:rPr>
              <a:t>Edit</a:t>
            </a:r>
            <a:br>
              <a:rPr lang="fr-FR" u="none" strike="noStrike" dirty="0">
                <a:effectLst/>
                <a:hlinkClick r:id="rId4"/>
              </a:rPr>
            </a:b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Aujourd'hui, la mise en place de l'automatisation nous oblige à créer et exposer de plus en plus d'API REST. L'idée, c'est que nos API soient utilisables par tout le monde. Pour cela, c'est comme une librairie, il faut qu'elle soit bien conçue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Cette présentation a pour but d'expliquer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 Qu'est-ce que le REST, RESTful ?</a:t>
            </a:r>
          </a:p>
          <a:p>
            <a:r>
              <a:rPr lang="fr-FR" sz="1200" b="0" i="0" kern="1200" dirty="0">
                <a:solidFill>
                  <a:schemeClr val="tx1"/>
                </a:solidFill>
                <a:effectLst/>
                <a:latin typeface="+mn-lt"/>
                <a:ea typeface="+mn-ea"/>
                <a:cs typeface="+mn-cs"/>
              </a:rPr>
              <a:t>- A quoi sert le REST, RESTful ?</a:t>
            </a:r>
          </a:p>
          <a:p>
            <a:r>
              <a:rPr lang="fr-FR" sz="1200" b="0" i="0" kern="1200" dirty="0">
                <a:solidFill>
                  <a:schemeClr val="tx1"/>
                </a:solidFill>
                <a:effectLst/>
                <a:latin typeface="+mn-lt"/>
                <a:ea typeface="+mn-ea"/>
                <a:cs typeface="+mn-cs"/>
              </a:rPr>
              <a:t>- Comment bien désigner une API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Un #</a:t>
            </a:r>
            <a:r>
              <a:rPr lang="fr-FR" sz="1200" b="0" i="0" kern="1200" dirty="0" err="1">
                <a:solidFill>
                  <a:schemeClr val="tx1"/>
                </a:solidFill>
                <a:effectLst/>
                <a:latin typeface="+mn-lt"/>
                <a:ea typeface="+mn-ea"/>
                <a:cs typeface="+mn-cs"/>
              </a:rPr>
              <a:t>BackToBasis</a:t>
            </a:r>
            <a:r>
              <a:rPr lang="fr-FR" sz="1200" b="0" i="0" kern="1200" dirty="0">
                <a:solidFill>
                  <a:schemeClr val="tx1"/>
                </a:solidFill>
                <a:effectLst/>
                <a:latin typeface="+mn-lt"/>
                <a:ea typeface="+mn-ea"/>
                <a:cs typeface="+mn-cs"/>
              </a:rPr>
              <a:t> très rafraîchissant !</a:t>
            </a:r>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3</a:t>
            </a:fld>
            <a:endParaRPr lang="fr-FR"/>
          </a:p>
        </p:txBody>
      </p:sp>
    </p:spTree>
    <p:extLst>
      <p:ext uri="{BB962C8B-B14F-4D97-AF65-F5344CB8AC3E}">
        <p14:creationId xmlns:p14="http://schemas.microsoft.com/office/powerpoint/2010/main" val="1498403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40</a:t>
            </a:fld>
            <a:endParaRPr lang="fr-FR"/>
          </a:p>
        </p:txBody>
      </p:sp>
    </p:spTree>
    <p:extLst>
      <p:ext uri="{BB962C8B-B14F-4D97-AF65-F5344CB8AC3E}">
        <p14:creationId xmlns:p14="http://schemas.microsoft.com/office/powerpoint/2010/main" val="900946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41</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42</a:t>
            </a:fld>
            <a:endParaRPr lang="fr-FR"/>
          </a:p>
        </p:txBody>
      </p:sp>
    </p:spTree>
    <p:extLst>
      <p:ext uri="{BB962C8B-B14F-4D97-AF65-F5344CB8AC3E}">
        <p14:creationId xmlns:p14="http://schemas.microsoft.com/office/powerpoint/2010/main" val="3728374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51</a:t>
            </a:fld>
            <a:endParaRPr lang="fr-FR"/>
          </a:p>
        </p:txBody>
      </p:sp>
    </p:spTree>
    <p:extLst>
      <p:ext uri="{BB962C8B-B14F-4D97-AF65-F5344CB8AC3E}">
        <p14:creationId xmlns:p14="http://schemas.microsoft.com/office/powerpoint/2010/main" val="3265035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25/03/2020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25/03/2020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25/03/2020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E72244DD-159C-49DD-92F1-EBE9639D0EE0}" type="datetime1">
              <a:rPr lang="fr-FR" smtClean="0"/>
              <a:t>25/03/2020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5D3C99ED-186C-460B-B8FA-3099305AE68E}" type="datetime1">
              <a:rPr lang="fr-FR" smtClean="0"/>
              <a:t>25/03/2020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516E6981-5710-4BB6-84F1-DBCF841A5299}" type="datetime1">
              <a:rPr lang="fr-FR" smtClean="0"/>
              <a:t>25/03/2020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25/03/2020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25/03/2020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25/03/2020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25/03/2020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25/03/2020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25/03/2020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9E4878-4BCB-449E-94CF-AE2A0F6BB533}" type="slidenum">
              <a:rPr lang="fr-FR" smtClean="0"/>
              <a:t>‹N°›</a:t>
            </a:fld>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Same-origin_policy" TargetMode="External"/><Relationship Id="rId2" Type="http://schemas.openxmlformats.org/officeDocument/2006/relationships/hyperlink" Target="http://www.example.com/dir/page.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mozilla.org/fr/docs/Web/HTTP/COR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uillaume-chervet/course.rest/raw/master/documentations/cors.mp4" TargetMode="External"/><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developer.mozilla.org/fr/docs/HTTP/Access_control_CO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s://api.bworld.fr/" TargetMode="External"/><Relationship Id="rId4" Type="http://schemas.openxmlformats.org/officeDocument/2006/relationships/hyperlink" Target="http://www.lannexe-bretignolles.fr/"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api.bworld.f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guillaume-chervet/course.rest/raw/master/documentations/jwt.mp4" TargetMode="External"/><Relationship Id="rId2" Type="http://schemas.openxmlformats.org/officeDocument/2006/relationships/hyperlink" Target="https://github.com/AxaGuilDEv/react-oidc"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tools.ietf.org/html/rfc6750" TargetMode="External"/><Relationship Id="rId2" Type="http://schemas.openxmlformats.org/officeDocument/2006/relationships/hyperlink" Target="https://tools.ietf.org/html/rfc674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fr.wikipedia.org/wiki/Chiffrement" TargetMode="External"/><Relationship Id="rId3" Type="http://schemas.openxmlformats.org/officeDocument/2006/relationships/hyperlink" Target="https://www.lannexe-bretignolles.fr/" TargetMode="External"/><Relationship Id="rId7" Type="http://schemas.openxmlformats.org/officeDocument/2006/relationships/hyperlink" Target="https://fr.wikipedia.org/wiki/Hypertext_Transfer_Protocol" TargetMode="External"/><Relationship Id="rId2" Type="http://schemas.openxmlformats.org/officeDocument/2006/relationships/hyperlink" Target="http://www.lannexe-bretignolles.fr/" TargetMode="External"/><Relationship Id="rId1" Type="http://schemas.openxmlformats.org/officeDocument/2006/relationships/slideLayout" Target="../slideLayouts/slideLayout2.xml"/><Relationship Id="rId6" Type="http://schemas.openxmlformats.org/officeDocument/2006/relationships/hyperlink" Target="https://fr.wikipedia.org/wiki/Hypertexte" TargetMode="External"/><Relationship Id="rId5" Type="http://schemas.openxmlformats.org/officeDocument/2006/relationships/hyperlink" Target="https://fr.wikipedia.org/wiki/Protocole_de_communication" TargetMode="External"/><Relationship Id="rId10" Type="http://schemas.openxmlformats.org/officeDocument/2006/relationships/hyperlink" Target="https://fr.wikipedia.org/wiki/Transport_Layer_Security" TargetMode="External"/><Relationship Id="rId4" Type="http://schemas.openxmlformats.org/officeDocument/2006/relationships/hyperlink" Target="https://fr.wikipedia.org/wiki/Abr%C3%A9viation" TargetMode="External"/><Relationship Id="rId9" Type="http://schemas.openxmlformats.org/officeDocument/2006/relationships/hyperlink" Target="https://fr.wikipedia.org/wiki/Secure_Sockets_Laye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jpe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hyperlink" Target="http://www.bubblecode.net/fr/2016/01/22/comprendre-oauth2/" TargetMode="External"/><Relationship Id="rId5" Type="http://schemas.openxmlformats.org/officeDocument/2006/relationships/image" Target="../media/image23.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blog.axawebcenter.fr/2016/03/oauth-comprendre-loauth-2-0-par-lexempl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w3.org/TR/css3-values/#urls" TargetMode="External"/><Relationship Id="rId2" Type="http://schemas.openxmlformats.org/officeDocument/2006/relationships/hyperlink" Target="https://developer.mozilla.org/fr/docs/S%C3%A9curit%C3%A9/MixedContent/regler_probleme_contenu_mixte_site_web"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openid.net/connec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developers.google.com/+/features/sign-in" TargetMode="External"/><Relationship Id="rId4" Type="http://schemas.openxmlformats.org/officeDocument/2006/relationships/hyperlink" Target="http://openid.net/connect/faq/" TargetMode="External"/></Relationships>
</file>

<file path=ppt/slides/_rels/slide52.xml.rels><?xml version="1.0" encoding="UTF-8" standalone="yes"?>
<Relationships xmlns="http://schemas.openxmlformats.org/package/2006/relationships"><Relationship Id="rId2" Type="http://schemas.openxmlformats.org/officeDocument/2006/relationships/hyperlink" Target="mailto:guillaume.chervet@gmail.com"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evelopers.google.com/web/fundamentals/security/prevent-mixed-content/fixing-mixed-conten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fr.wikipedia.org/wiki/Coronavirus" TargetMode="External"/><Relationship Id="rId5" Type="http://schemas.openxmlformats.org/officeDocument/2006/relationships/image" Target="../media/image4.png"/><Relationship Id="rId4" Type="http://schemas.openxmlformats.org/officeDocument/2006/relationships/hyperlink" Target="https://fr.wikipedia.org/wiki/Attaque_de_l%27homme_du_milieu"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Web Service</a:t>
            </a:r>
          </a:p>
        </p:txBody>
      </p:sp>
      <p:sp>
        <p:nvSpPr>
          <p:cNvPr id="3" name="Sous-titre 2"/>
          <p:cNvSpPr>
            <a:spLocks noGrp="1"/>
          </p:cNvSpPr>
          <p:nvPr>
            <p:ph type="subTitle" idx="1"/>
          </p:nvPr>
        </p:nvSpPr>
        <p:spPr/>
        <p:txBody>
          <a:bodyPr/>
          <a:lstStyle/>
          <a:p>
            <a:endParaRPr lang="fr-FR" dirty="0"/>
          </a:p>
          <a:p>
            <a:r>
              <a:rPr lang="fr-FR" dirty="0">
                <a:solidFill>
                  <a:schemeClr val="bg1">
                    <a:lumMod val="65000"/>
                  </a:schemeClr>
                </a:solidFill>
              </a:rPr>
              <a:t>Guillaume Chervet</a:t>
            </a:r>
          </a:p>
        </p:txBody>
      </p:sp>
      <p:sp>
        <p:nvSpPr>
          <p:cNvPr id="5" name="Espace réservé du numéro de diapositive 4"/>
          <p:cNvSpPr>
            <a:spLocks noGrp="1"/>
          </p:cNvSpPr>
          <p:nvPr>
            <p:ph type="sldNum" sz="quarter" idx="12"/>
          </p:nvPr>
        </p:nvSpPr>
        <p:spPr/>
        <p:txBody>
          <a:bodyPr/>
          <a:lstStyle/>
          <a:p>
            <a:fld id="{B79E4878-4BCB-449E-94CF-AE2A0F6BB533}" type="slidenum">
              <a:rPr lang="fr-FR" smtClean="0"/>
              <a:t>1</a:t>
            </a:fld>
            <a:endParaRPr lang="fr-FR"/>
          </a:p>
        </p:txBody>
      </p:sp>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3833" y="-146155"/>
            <a:ext cx="10515600" cy="1325563"/>
          </a:xfrm>
        </p:spPr>
        <p:txBody>
          <a:bodyPr/>
          <a:lstStyle/>
          <a:p>
            <a:r>
              <a:rPr lang="fr-FR" dirty="0"/>
              <a:t>Cross Domain : les problématiques</a:t>
            </a:r>
          </a:p>
        </p:txBody>
      </p:sp>
      <p:sp>
        <p:nvSpPr>
          <p:cNvPr id="3" name="Espace réservé du contenu 2"/>
          <p:cNvSpPr>
            <a:spLocks noGrp="1"/>
          </p:cNvSpPr>
          <p:nvPr>
            <p:ph idx="1"/>
          </p:nvPr>
        </p:nvSpPr>
        <p:spPr>
          <a:xfrm>
            <a:off x="5329038" y="5616670"/>
            <a:ext cx="6182427" cy="903034"/>
          </a:xfrm>
          <a:solidFill>
            <a:schemeClr val="accent2">
              <a:lumMod val="75000"/>
            </a:schemeClr>
          </a:solidFill>
        </p:spPr>
        <p:txBody>
          <a:bodyPr>
            <a:normAutofit/>
          </a:bodyPr>
          <a:lstStyle/>
          <a:p>
            <a:pPr marL="0" indent="0">
              <a:buNone/>
            </a:pPr>
            <a:r>
              <a:rPr lang="fr-FR" dirty="0">
                <a:solidFill>
                  <a:schemeClr val="bg1"/>
                </a:solidFill>
              </a:rPr>
              <a:t>Ce sont des problématiques de sécurité liées </a:t>
            </a:r>
            <a:r>
              <a:rPr lang="fr-FR" b="1" dirty="0">
                <a:solidFill>
                  <a:schemeClr val="bg1"/>
                </a:solidFill>
              </a:rPr>
              <a:t>aux clients web </a:t>
            </a:r>
            <a:r>
              <a:rPr lang="fr-FR" dirty="0">
                <a:solidFill>
                  <a:schemeClr val="bg1"/>
                </a:solidFill>
              </a:rPr>
              <a:t>et non aux serveurs</a:t>
            </a: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10</a:t>
            </a:fld>
            <a:endParaRPr lang="fr-FR"/>
          </a:p>
        </p:txBody>
      </p:sp>
      <p:pic>
        <p:nvPicPr>
          <p:cNvPr id="7170" name="Picture 2" descr="Résultat de recherche d'images pour &quot;node.js imag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877" y="4394810"/>
            <a:ext cx="1419105" cy="7095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673833" y="4199544"/>
            <a:ext cx="789746" cy="11862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452" y="2031128"/>
            <a:ext cx="1002507" cy="1002507"/>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145705" y="3170813"/>
            <a:ext cx="4200525" cy="591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 web</a:t>
            </a:r>
          </a:p>
        </p:txBody>
      </p:sp>
      <p:pic>
        <p:nvPicPr>
          <p:cNvPr id="12" name="Image 11"/>
          <p:cNvPicPr>
            <a:picLocks noChangeAspect="1"/>
          </p:cNvPicPr>
          <p:nvPr/>
        </p:nvPicPr>
        <p:blipFill>
          <a:blip r:embed="rId5"/>
          <a:stretch>
            <a:fillRect/>
          </a:stretch>
        </p:blipFill>
        <p:spPr>
          <a:xfrm>
            <a:off x="1580322" y="1653430"/>
            <a:ext cx="1419105" cy="1338328"/>
          </a:xfrm>
          <a:prstGeom prst="rect">
            <a:avLst/>
          </a:prstGeom>
        </p:spPr>
      </p:pic>
      <p:sp>
        <p:nvSpPr>
          <p:cNvPr id="13" name="Espace réservé du contenu 2"/>
          <p:cNvSpPr txBox="1">
            <a:spLocks/>
          </p:cNvSpPr>
          <p:nvPr/>
        </p:nvSpPr>
        <p:spPr>
          <a:xfrm>
            <a:off x="189611" y="5427640"/>
            <a:ext cx="4200525" cy="591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node.js</a:t>
            </a:r>
          </a:p>
        </p:txBody>
      </p:sp>
      <p:pic>
        <p:nvPicPr>
          <p:cNvPr id="1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98967" y="2540023"/>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8249265" y="3170813"/>
            <a:ext cx="4223958" cy="5691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5">
                    <a:lumMod val="50000"/>
                  </a:schemeClr>
                </a:solidFill>
              </a:rPr>
              <a:t>https://api.bworld.fr</a:t>
            </a:r>
          </a:p>
        </p:txBody>
      </p:sp>
      <p:sp>
        <p:nvSpPr>
          <p:cNvPr id="16" name="Espace réservé du contenu 2"/>
          <p:cNvSpPr txBox="1">
            <a:spLocks/>
          </p:cNvSpPr>
          <p:nvPr/>
        </p:nvSpPr>
        <p:spPr>
          <a:xfrm>
            <a:off x="145705" y="1215759"/>
            <a:ext cx="4457023" cy="53243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5">
                    <a:lumMod val="50000"/>
                  </a:schemeClr>
                </a:solidFill>
              </a:rPr>
              <a:t>https://www.lannexe-bretignolles.fr</a:t>
            </a:r>
          </a:p>
        </p:txBody>
      </p:sp>
      <p:cxnSp>
        <p:nvCxnSpPr>
          <p:cNvPr id="17" name="Connecteur droit 16"/>
          <p:cNvCxnSpPr>
            <a:cxnSpLocks/>
            <a:stCxn id="14" idx="1"/>
            <a:endCxn id="12" idx="3"/>
          </p:cNvCxnSpPr>
          <p:nvPr/>
        </p:nvCxnSpPr>
        <p:spPr>
          <a:xfrm flipH="1" flipV="1">
            <a:off x="2999427" y="2322594"/>
            <a:ext cx="4499540" cy="1138973"/>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20" name="Espace réservé du contenu 2"/>
          <p:cNvSpPr txBox="1">
            <a:spLocks/>
          </p:cNvSpPr>
          <p:nvPr/>
        </p:nvSpPr>
        <p:spPr>
          <a:xfrm>
            <a:off x="4373411" y="1909101"/>
            <a:ext cx="1607215" cy="921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6000" b="1" dirty="0">
                <a:solidFill>
                  <a:schemeClr val="accent2">
                    <a:lumMod val="75000"/>
                  </a:schemeClr>
                </a:solidFill>
              </a:rPr>
              <a:t>?</a:t>
            </a:r>
            <a:endParaRPr lang="fr-FR" sz="3200" b="1" dirty="0">
              <a:solidFill>
                <a:schemeClr val="accent2">
                  <a:lumMod val="75000"/>
                </a:schemeClr>
              </a:solidFill>
            </a:endParaRPr>
          </a:p>
        </p:txBody>
      </p:sp>
      <p:cxnSp>
        <p:nvCxnSpPr>
          <p:cNvPr id="21" name="Connecteur droit 20"/>
          <p:cNvCxnSpPr>
            <a:cxnSpLocks/>
            <a:stCxn id="14" idx="1"/>
            <a:endCxn id="7170" idx="3"/>
          </p:cNvCxnSpPr>
          <p:nvPr/>
        </p:nvCxnSpPr>
        <p:spPr>
          <a:xfrm flipH="1">
            <a:off x="3007982" y="3461567"/>
            <a:ext cx="4490985" cy="1288020"/>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pic>
        <p:nvPicPr>
          <p:cNvPr id="29" name="Picture 6" descr="Image associé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4677" y="4247647"/>
            <a:ext cx="613221" cy="5868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www.sebastien-han.fr/images/cloud.png">
            <a:extLst>
              <a:ext uri="{FF2B5EF4-FFF2-40B4-BE49-F238E27FC236}">
                <a16:creationId xmlns:a16="http://schemas.microsoft.com/office/drawing/2014/main" id="{731F9FAD-124D-46E3-8E4A-E4A787BE07B0}"/>
              </a:ext>
            </a:extLst>
          </p:cNvPr>
          <p:cNvPicPr>
            <a:picLocks noChangeAspect="1" noChangeArrowheads="1"/>
          </p:cNvPicPr>
          <p:nvPr/>
        </p:nvPicPr>
        <p:blipFill>
          <a:blip r:embed="rId7">
            <a:alphaModFix amt="32000"/>
            <a:extLst>
              <a:ext uri="{28A0092B-C50C-407E-A947-70E740481C1C}">
                <a14:useLocalDpi xmlns:a14="http://schemas.microsoft.com/office/drawing/2010/main" val="0"/>
              </a:ext>
            </a:extLst>
          </a:blip>
          <a:srcRect/>
          <a:stretch>
            <a:fillRect/>
          </a:stretch>
        </p:blipFill>
        <p:spPr bwMode="auto">
          <a:xfrm>
            <a:off x="4423495" y="3104443"/>
            <a:ext cx="1116694" cy="727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153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re 1"/>
          <p:cNvSpPr>
            <a:spLocks noGrp="1"/>
          </p:cNvSpPr>
          <p:nvPr>
            <p:ph type="title"/>
          </p:nvPr>
        </p:nvSpPr>
        <p:spPr>
          <a:xfrm>
            <a:off x="634276" y="4892358"/>
            <a:ext cx="3766272" cy="1325563"/>
          </a:xfrm>
        </p:spPr>
        <p:txBody>
          <a:bodyPr>
            <a:normAutofit/>
          </a:bodyPr>
          <a:lstStyle/>
          <a:p>
            <a:pPr algn="r"/>
            <a:r>
              <a:rPr lang="fr-FR" sz="3600" dirty="0">
                <a:solidFill>
                  <a:schemeClr val="bg1"/>
                </a:solidFill>
              </a:rPr>
              <a:t>Cross Domain, type de requêtes AJAX</a:t>
            </a:r>
          </a:p>
        </p:txBody>
      </p:sp>
      <p:cxnSp>
        <p:nvCxnSpPr>
          <p:cNvPr id="12" name="Straight Connector 11">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p:cNvSpPr>
            <a:spLocks noGrp="1"/>
          </p:cNvSpPr>
          <p:nvPr>
            <p:ph idx="1"/>
          </p:nvPr>
        </p:nvSpPr>
        <p:spPr>
          <a:xfrm>
            <a:off x="4878784" y="4824249"/>
            <a:ext cx="6673136" cy="1461780"/>
          </a:xfrm>
        </p:spPr>
        <p:txBody>
          <a:bodyPr anchor="ctr">
            <a:normAutofit/>
          </a:bodyPr>
          <a:lstStyle/>
          <a:p>
            <a:pPr marL="0" indent="0">
              <a:buNone/>
            </a:pPr>
            <a:r>
              <a:rPr lang="fr-FR" sz="2400" dirty="0">
                <a:solidFill>
                  <a:schemeClr val="bg1"/>
                </a:solidFill>
              </a:rPr>
              <a:t>Il illustre différents cas où les requêtes XHR sont possibles ou non. Les requêtes sont exécutées depuis la page </a:t>
            </a:r>
            <a:r>
              <a:rPr lang="fr-FR" sz="2400" b="1" u="sng" dirty="0">
                <a:solidFill>
                  <a:schemeClr val="bg1"/>
                </a:solidFill>
                <a:hlinkClick r:id="rId2"/>
              </a:rPr>
              <a:t>http://www.example.com/dir/page.html</a:t>
            </a:r>
            <a:r>
              <a:rPr lang="fr-FR" sz="2400" dirty="0">
                <a:solidFill>
                  <a:schemeClr val="bg1"/>
                </a:solidFill>
              </a:rPr>
              <a:t> :</a:t>
            </a:r>
          </a:p>
        </p:txBody>
      </p:sp>
      <p:sp>
        <p:nvSpPr>
          <p:cNvPr id="4" name="Espace réservé du numéro de diapositive 3"/>
          <p:cNvSpPr>
            <a:spLocks noGrp="1"/>
          </p:cNvSpPr>
          <p:nvPr>
            <p:ph type="sldNum" sz="quarter" idx="12"/>
          </p:nvPr>
        </p:nvSpPr>
        <p:spPr>
          <a:xfrm>
            <a:off x="10534650" y="6356350"/>
            <a:ext cx="819150" cy="365125"/>
          </a:xfrm>
        </p:spPr>
        <p:txBody>
          <a:bodyPr>
            <a:normAutofit/>
          </a:bodyPr>
          <a:lstStyle/>
          <a:p>
            <a:pPr>
              <a:spcAft>
                <a:spcPts val="600"/>
              </a:spcAft>
            </a:pPr>
            <a:fld id="{B79E4878-4BCB-449E-94CF-AE2A0F6BB533}" type="slidenum">
              <a:rPr lang="fr-FR">
                <a:solidFill>
                  <a:schemeClr val="bg1">
                    <a:alpha val="80000"/>
                  </a:schemeClr>
                </a:solidFill>
              </a:rPr>
              <a:pPr>
                <a:spcAft>
                  <a:spcPts val="600"/>
                </a:spcAft>
              </a:pPr>
              <a:t>11</a:t>
            </a:fld>
            <a:endParaRPr lang="fr-FR">
              <a:solidFill>
                <a:schemeClr val="bg1">
                  <a:alpha val="80000"/>
                </a:schemeClr>
              </a:solidFill>
            </a:endParaRPr>
          </a:p>
        </p:txBody>
      </p:sp>
      <p:graphicFrame>
        <p:nvGraphicFramePr>
          <p:cNvPr id="5" name="Tableau 4"/>
          <p:cNvGraphicFramePr>
            <a:graphicFrameLocks noGrp="1"/>
          </p:cNvGraphicFramePr>
          <p:nvPr>
            <p:extLst>
              <p:ext uri="{D42A27DB-BD31-4B8C-83A1-F6EECF244321}">
                <p14:modId xmlns:p14="http://schemas.microsoft.com/office/powerpoint/2010/main" val="3665438011"/>
              </p:ext>
            </p:extLst>
          </p:nvPr>
        </p:nvGraphicFramePr>
        <p:xfrm>
          <a:off x="795142" y="457310"/>
          <a:ext cx="10595912" cy="3654565"/>
        </p:xfrm>
        <a:graphic>
          <a:graphicData uri="http://schemas.openxmlformats.org/drawingml/2006/table">
            <a:tbl>
              <a:tblPr firstRow="1" bandRow="1"/>
              <a:tblGrid>
                <a:gridCol w="4572653">
                  <a:extLst>
                    <a:ext uri="{9D8B030D-6E8A-4147-A177-3AD203B41FA5}">
                      <a16:colId xmlns:a16="http://schemas.microsoft.com/office/drawing/2014/main" val="2433157150"/>
                    </a:ext>
                  </a:extLst>
                </a:gridCol>
                <a:gridCol w="1004676">
                  <a:extLst>
                    <a:ext uri="{9D8B030D-6E8A-4147-A177-3AD203B41FA5}">
                      <a16:colId xmlns:a16="http://schemas.microsoft.com/office/drawing/2014/main" val="2310820497"/>
                    </a:ext>
                  </a:extLst>
                </a:gridCol>
                <a:gridCol w="5018583">
                  <a:extLst>
                    <a:ext uri="{9D8B030D-6E8A-4147-A177-3AD203B41FA5}">
                      <a16:colId xmlns:a16="http://schemas.microsoft.com/office/drawing/2014/main" val="595311239"/>
                    </a:ext>
                  </a:extLst>
                </a:gridCol>
              </a:tblGrid>
              <a:tr h="364916">
                <a:tc>
                  <a:txBody>
                    <a:bodyPr/>
                    <a:lstStyle/>
                    <a:p>
                      <a:pPr algn="ctr" fontAlgn="base"/>
                      <a:r>
                        <a:rPr lang="fr-FR" sz="1800" b="1">
                          <a:solidFill>
                            <a:srgbClr val="333333"/>
                          </a:solidFill>
                          <a:effectLst/>
                          <a:latin typeface="inherit"/>
                        </a:rPr>
                        <a:t>URL appelée</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ctr" fontAlgn="base"/>
                      <a:r>
                        <a:rPr lang="fr-FR" sz="1800" b="1">
                          <a:solidFill>
                            <a:srgbClr val="333333"/>
                          </a:solidFill>
                          <a:effectLst/>
                          <a:latin typeface="inherit"/>
                        </a:rPr>
                        <a:t>Résultat</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ctr" fontAlgn="base"/>
                      <a:r>
                        <a:rPr lang="fr-FR" sz="1800" b="1">
                          <a:solidFill>
                            <a:srgbClr val="333333"/>
                          </a:solidFill>
                          <a:effectLst/>
                          <a:latin typeface="inherit"/>
                        </a:rPr>
                        <a:t>Raison</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48653344"/>
                  </a:ext>
                </a:extLst>
              </a:tr>
              <a:tr h="364916">
                <a:tc>
                  <a:txBody>
                    <a:bodyPr/>
                    <a:lstStyle/>
                    <a:p>
                      <a:pPr algn="just" fontAlgn="base"/>
                      <a:r>
                        <a:rPr lang="fr-FR" sz="1800">
                          <a:solidFill>
                            <a:srgbClr val="002060"/>
                          </a:solidFill>
                          <a:effectLst/>
                          <a:latin typeface="inherit"/>
                        </a:rPr>
                        <a:t>http://www.example.com/dir/page.html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00B050"/>
                          </a:solidFill>
                          <a:effectLst/>
                          <a:latin typeface="inherit"/>
                        </a:rPr>
                        <a:t>Succès</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Même protocole et même nom de domaine</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854121162"/>
                  </a:ext>
                </a:extLst>
              </a:tr>
              <a:tr h="639954">
                <a:tc>
                  <a:txBody>
                    <a:bodyPr/>
                    <a:lstStyle/>
                    <a:p>
                      <a:pPr algn="just" fontAlgn="base"/>
                      <a:r>
                        <a:rPr lang="fr-FR" sz="1800">
                          <a:solidFill>
                            <a:srgbClr val="002060"/>
                          </a:solidFill>
                          <a:effectLst/>
                          <a:latin typeface="inherit"/>
                        </a:rPr>
                        <a:t>http://www.example.com/dir2/other.html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00B050"/>
                          </a:solidFill>
                          <a:effectLst/>
                          <a:latin typeface="inherit"/>
                        </a:rPr>
                        <a:t>Succès</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just" fontAlgn="base"/>
                      <a:r>
                        <a:rPr lang="fr-FR" sz="1800">
                          <a:solidFill>
                            <a:srgbClr val="333333"/>
                          </a:solidFill>
                          <a:effectLst/>
                          <a:latin typeface="inherit"/>
                        </a:rPr>
                        <a:t>Même protocole et même nom de domaine, seul le dossier diffère</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626021248"/>
                  </a:ext>
                </a:extLst>
              </a:tr>
              <a:tr h="639954">
                <a:tc>
                  <a:txBody>
                    <a:bodyPr/>
                    <a:lstStyle/>
                    <a:p>
                      <a:pPr algn="just" fontAlgn="base"/>
                      <a:r>
                        <a:rPr lang="fr-FR" sz="1800" dirty="0">
                          <a:solidFill>
                            <a:srgbClr val="002060"/>
                          </a:solidFill>
                          <a:effectLst/>
                          <a:latin typeface="inherit"/>
                        </a:rPr>
                        <a:t>http://www.example.com:81/dir/other.html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Même protocole et même nom de domaine, mais le port est différent (80 par défaut)</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1982622032"/>
                  </a:ext>
                </a:extLst>
              </a:tr>
              <a:tr h="364916">
                <a:tc>
                  <a:txBody>
                    <a:bodyPr/>
                    <a:lstStyle/>
                    <a:p>
                      <a:pPr algn="just" fontAlgn="base"/>
                      <a:r>
                        <a:rPr lang="fr-FR" sz="1800">
                          <a:solidFill>
                            <a:srgbClr val="002060"/>
                          </a:solidFill>
                          <a:effectLst/>
                          <a:latin typeface="inherit"/>
                        </a:rPr>
                        <a:t>https://www.example.com/dir/other.html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just" fontAlgn="base"/>
                      <a:r>
                        <a:rPr lang="fr-FR" sz="1800">
                          <a:solidFill>
                            <a:srgbClr val="333333"/>
                          </a:solidFill>
                          <a:effectLst/>
                          <a:latin typeface="inherit"/>
                        </a:rPr>
                        <a:t>Protocole différent (HTTPS au lieu de HTTP)</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1382344983"/>
                  </a:ext>
                </a:extLst>
              </a:tr>
              <a:tr h="364916">
                <a:tc>
                  <a:txBody>
                    <a:bodyPr/>
                    <a:lstStyle/>
                    <a:p>
                      <a:pPr algn="just" fontAlgn="base"/>
                      <a:r>
                        <a:rPr lang="fr-FR" sz="1800">
                          <a:solidFill>
                            <a:srgbClr val="002060"/>
                          </a:solidFill>
                          <a:effectLst/>
                          <a:latin typeface="inherit"/>
                        </a:rPr>
                        <a:t>http://en.example.com/dir/other.html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Sous-domaine différent</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3723501069"/>
                  </a:ext>
                </a:extLst>
              </a:tr>
              <a:tr h="914993">
                <a:tc>
                  <a:txBody>
                    <a:bodyPr/>
                    <a:lstStyle/>
                    <a:p>
                      <a:pPr algn="just" fontAlgn="base"/>
                      <a:r>
                        <a:rPr lang="fr-FR" sz="1800">
                          <a:solidFill>
                            <a:srgbClr val="002060"/>
                          </a:solidFill>
                          <a:effectLst/>
                          <a:latin typeface="inherit"/>
                        </a:rPr>
                        <a:t>http://example.com/dir/other.html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dirty="0">
                          <a:solidFill>
                            <a:srgbClr val="333333"/>
                          </a:solidFill>
                          <a:effectLst/>
                          <a:latin typeface="inherit"/>
                        </a:rPr>
                        <a:t>Si l'appel est fait depuis un nom de domaine dont les « www » sont spécifiés, alors il</a:t>
                      </a:r>
                      <a:br>
                        <a:rPr lang="fr-FR" sz="1800" dirty="0">
                          <a:effectLst/>
                          <a:latin typeface="inherit"/>
                        </a:rPr>
                      </a:br>
                      <a:r>
                        <a:rPr lang="fr-FR" sz="1800" dirty="0">
                          <a:solidFill>
                            <a:srgbClr val="333333"/>
                          </a:solidFill>
                          <a:effectLst/>
                          <a:latin typeface="inherit"/>
                        </a:rPr>
                        <a:t>faut faire de même pour la page appelée</a:t>
                      </a:r>
                      <a:endParaRPr lang="fr-FR" sz="1800" dirty="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extLst>
                  <a:ext uri="{0D108BD9-81ED-4DB2-BD59-A6C34878D82A}">
                    <a16:rowId xmlns:a16="http://schemas.microsoft.com/office/drawing/2014/main" val="1702504374"/>
                  </a:ext>
                </a:extLst>
              </a:tr>
            </a:tbl>
          </a:graphicData>
        </a:graphic>
      </p:graphicFrame>
      <p:sp>
        <p:nvSpPr>
          <p:cNvPr id="6" name="Rectangle 5">
            <a:extLst>
              <a:ext uri="{FF2B5EF4-FFF2-40B4-BE49-F238E27FC236}">
                <a16:creationId xmlns:a16="http://schemas.microsoft.com/office/drawing/2014/main" id="{9ACE14BC-E171-49E2-9F3A-3088D87018E7}"/>
              </a:ext>
            </a:extLst>
          </p:cNvPr>
          <p:cNvSpPr/>
          <p:nvPr/>
        </p:nvSpPr>
        <p:spPr>
          <a:xfrm>
            <a:off x="0" y="6456085"/>
            <a:ext cx="4808817" cy="369332"/>
          </a:xfrm>
          <a:prstGeom prst="rect">
            <a:avLst/>
          </a:prstGeom>
        </p:spPr>
        <p:txBody>
          <a:bodyPr wrap="none">
            <a:spAutoFit/>
          </a:bodyPr>
          <a:lstStyle/>
          <a:p>
            <a:r>
              <a:rPr lang="fr-FR" dirty="0">
                <a:hlinkClick r:id="rId3"/>
              </a:rPr>
              <a:t>https://en.wikipedia.org/wiki/Same-origin_policy</a:t>
            </a:r>
            <a:endParaRPr lang="fr-FR" dirty="0"/>
          </a:p>
        </p:txBody>
      </p:sp>
    </p:spTree>
    <p:extLst>
      <p:ext uri="{BB962C8B-B14F-4D97-AF65-F5344CB8AC3E}">
        <p14:creationId xmlns:p14="http://schemas.microsoft.com/office/powerpoint/2010/main" val="189410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en-US" sz="12800" dirty="0"/>
              <a:t>CORS</a:t>
            </a:r>
            <a:br>
              <a:rPr lang="en-US" sz="7200" dirty="0"/>
            </a:br>
            <a:br>
              <a:rPr lang="en-US" sz="7200" dirty="0"/>
            </a:br>
            <a:r>
              <a:rPr lang="fr-FR" sz="7200" dirty="0"/>
              <a:t>Cross-</a:t>
            </a:r>
            <a:r>
              <a:rPr lang="fr-FR" sz="7200" dirty="0" err="1"/>
              <a:t>origin</a:t>
            </a:r>
            <a:r>
              <a:rPr lang="fr-FR" sz="7200" dirty="0"/>
              <a:t> </a:t>
            </a:r>
            <a:r>
              <a:rPr lang="fr-FR" sz="7200" dirty="0" err="1"/>
              <a:t>resource</a:t>
            </a:r>
            <a:r>
              <a:rPr lang="fr-FR" sz="7200" dirty="0"/>
              <a:t> sharing</a:t>
            </a:r>
            <a:br>
              <a:rPr lang="en-US" sz="7200" dirty="0"/>
            </a:br>
            <a:endParaRPr lang="fr-FR" sz="7200" dirty="0"/>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12</a:t>
            </a:fld>
            <a:endParaRPr lang="fr-FR"/>
          </a:p>
        </p:txBody>
      </p:sp>
    </p:spTree>
    <p:extLst>
      <p:ext uri="{BB962C8B-B14F-4D97-AF65-F5344CB8AC3E}">
        <p14:creationId xmlns:p14="http://schemas.microsoft.com/office/powerpoint/2010/main" val="1042013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206F18-CC74-4797-84F7-B58A74D21320}"/>
              </a:ext>
            </a:extLst>
          </p:cNvPr>
          <p:cNvSpPr>
            <a:spLocks noGrp="1"/>
          </p:cNvSpPr>
          <p:nvPr>
            <p:ph type="title"/>
          </p:nvPr>
        </p:nvSpPr>
        <p:spPr/>
        <p:txBody>
          <a:bodyPr/>
          <a:lstStyle/>
          <a:p>
            <a:r>
              <a:rPr lang="fr-FR" dirty="0"/>
              <a:t>CORS : Compatibilité des navigateurs</a:t>
            </a:r>
          </a:p>
        </p:txBody>
      </p:sp>
      <p:sp>
        <p:nvSpPr>
          <p:cNvPr id="3" name="Espace réservé du contenu 2">
            <a:extLst>
              <a:ext uri="{FF2B5EF4-FFF2-40B4-BE49-F238E27FC236}">
                <a16:creationId xmlns:a16="http://schemas.microsoft.com/office/drawing/2014/main" id="{1B645D6F-05BB-4026-9637-59C93CAE4A94}"/>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76CF7D61-52B6-4E88-B7EB-3FC9C04464E5}"/>
              </a:ext>
            </a:extLst>
          </p:cNvPr>
          <p:cNvSpPr>
            <a:spLocks noGrp="1"/>
          </p:cNvSpPr>
          <p:nvPr>
            <p:ph type="sldNum" sz="quarter" idx="12"/>
          </p:nvPr>
        </p:nvSpPr>
        <p:spPr/>
        <p:txBody>
          <a:bodyPr/>
          <a:lstStyle/>
          <a:p>
            <a:fld id="{B79E4878-4BCB-449E-94CF-AE2A0F6BB533}" type="slidenum">
              <a:rPr lang="fr-FR" smtClean="0"/>
              <a:t>13</a:t>
            </a:fld>
            <a:endParaRPr lang="fr-FR" dirty="0"/>
          </a:p>
        </p:txBody>
      </p:sp>
      <p:pic>
        <p:nvPicPr>
          <p:cNvPr id="5" name="Image 4">
            <a:extLst>
              <a:ext uri="{FF2B5EF4-FFF2-40B4-BE49-F238E27FC236}">
                <a16:creationId xmlns:a16="http://schemas.microsoft.com/office/drawing/2014/main" id="{13BE8968-8049-4961-BEB3-C02A237902E9}"/>
              </a:ext>
            </a:extLst>
          </p:cNvPr>
          <p:cNvPicPr>
            <a:picLocks noChangeAspect="1"/>
          </p:cNvPicPr>
          <p:nvPr/>
        </p:nvPicPr>
        <p:blipFill>
          <a:blip r:embed="rId2"/>
          <a:stretch>
            <a:fillRect/>
          </a:stretch>
        </p:blipFill>
        <p:spPr>
          <a:xfrm>
            <a:off x="995362" y="1236374"/>
            <a:ext cx="10201275" cy="4810125"/>
          </a:xfrm>
          <a:prstGeom prst="rect">
            <a:avLst/>
          </a:prstGeom>
        </p:spPr>
      </p:pic>
      <p:sp>
        <p:nvSpPr>
          <p:cNvPr id="6" name="Rectangle 5">
            <a:extLst>
              <a:ext uri="{FF2B5EF4-FFF2-40B4-BE49-F238E27FC236}">
                <a16:creationId xmlns:a16="http://schemas.microsoft.com/office/drawing/2014/main" id="{85767973-6AB8-4364-8AE4-28714299FE36}"/>
              </a:ext>
            </a:extLst>
          </p:cNvPr>
          <p:cNvSpPr/>
          <p:nvPr/>
        </p:nvSpPr>
        <p:spPr>
          <a:xfrm>
            <a:off x="76867" y="6356350"/>
            <a:ext cx="5369611" cy="369332"/>
          </a:xfrm>
          <a:prstGeom prst="rect">
            <a:avLst/>
          </a:prstGeom>
        </p:spPr>
        <p:txBody>
          <a:bodyPr wrap="none">
            <a:spAutoFit/>
          </a:bodyPr>
          <a:lstStyle/>
          <a:p>
            <a:r>
              <a:rPr lang="fr-FR" dirty="0">
                <a:hlinkClick r:id="rId3"/>
              </a:rPr>
              <a:t>https://developer.mozilla.org/fr/docs/Web/HTTP/CORS</a:t>
            </a:r>
            <a:endParaRPr lang="fr-FR" dirty="0"/>
          </a:p>
        </p:txBody>
      </p:sp>
    </p:spTree>
    <p:extLst>
      <p:ext uri="{BB962C8B-B14F-4D97-AF65-F5344CB8AC3E}">
        <p14:creationId xmlns:p14="http://schemas.microsoft.com/office/powerpoint/2010/main" val="2662125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a:xfrm>
            <a:off x="838200" y="143056"/>
            <a:ext cx="10515600" cy="1325563"/>
          </a:xfrm>
        </p:spPr>
        <p:txBody>
          <a:bodyPr/>
          <a:lstStyle/>
          <a:p>
            <a:r>
              <a:rPr lang="fr-FR" dirty="0"/>
              <a:t>Principe de CORS imagé</a:t>
            </a:r>
          </a:p>
        </p:txBody>
      </p:sp>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p:txBody>
          <a:bodyPr/>
          <a:lstStyle/>
          <a:p>
            <a:fld id="{B79E4878-4BCB-449E-94CF-AE2A0F6BB533}" type="slidenum">
              <a:rPr lang="fr-FR" smtClean="0"/>
              <a:t>14</a:t>
            </a:fld>
            <a:endParaRPr lang="fr-FR"/>
          </a:p>
        </p:txBody>
      </p:sp>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2329" y="2255571"/>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227716" y="2597043"/>
            <a:ext cx="55244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308952" y="2058253"/>
            <a:ext cx="4958602" cy="461665"/>
          </a:xfrm>
          <a:prstGeom prst="rect">
            <a:avLst/>
          </a:prstGeom>
          <a:noFill/>
        </p:spPr>
        <p:txBody>
          <a:bodyPr wrap="none" rtlCol="0">
            <a:spAutoFit/>
          </a:bodyPr>
          <a:lstStyle/>
          <a:p>
            <a:r>
              <a:rPr lang="fr-FR" sz="2400" dirty="0">
                <a:solidFill>
                  <a:schemeClr val="accent5">
                    <a:lumMod val="50000"/>
                  </a:schemeClr>
                </a:solidFill>
              </a:rPr>
              <a:t>Puis-je t’emprunter ton stylo Samuel ?</a:t>
            </a:r>
          </a:p>
        </p:txBody>
      </p:sp>
      <p:pic>
        <p:nvPicPr>
          <p:cNvPr id="1026" name="Picture 2" descr=" BIC Cristal Medium Bleu">
            <a:extLst>
              <a:ext uri="{FF2B5EF4-FFF2-40B4-BE49-F238E27FC236}">
                <a16:creationId xmlns:a16="http://schemas.microsoft.com/office/drawing/2014/main" id="{11E2900B-C698-41E6-928C-469C56B6D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286004">
            <a:off x="6445378" y="4320782"/>
            <a:ext cx="458728" cy="45872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126950" y="2829583"/>
            <a:ext cx="5529371"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E50884-EF43-4077-AC02-D6CDD316D9CD}"/>
              </a:ext>
            </a:extLst>
          </p:cNvPr>
          <p:cNvSpPr txBox="1"/>
          <p:nvPr/>
        </p:nvSpPr>
        <p:spPr>
          <a:xfrm>
            <a:off x="6914049" y="2883541"/>
            <a:ext cx="1742272" cy="461665"/>
          </a:xfrm>
          <a:prstGeom prst="rect">
            <a:avLst/>
          </a:prstGeom>
          <a:noFill/>
        </p:spPr>
        <p:txBody>
          <a:bodyPr wrap="none" rtlCol="0">
            <a:spAutoFit/>
          </a:bodyPr>
          <a:lstStyle/>
          <a:p>
            <a:r>
              <a:rPr lang="fr-FR" sz="2400" dirty="0">
                <a:solidFill>
                  <a:schemeClr val="accent6">
                    <a:lumMod val="50000"/>
                  </a:schemeClr>
                </a:solidFill>
              </a:rPr>
              <a:t>Oui bien sûr.</a:t>
            </a:r>
          </a:p>
        </p:txBody>
      </p:sp>
      <p:sp>
        <p:nvSpPr>
          <p:cNvPr id="16" name="ZoneTexte 15">
            <a:extLst>
              <a:ext uri="{FF2B5EF4-FFF2-40B4-BE49-F238E27FC236}">
                <a16:creationId xmlns:a16="http://schemas.microsoft.com/office/drawing/2014/main" id="{BF11BFB3-D18B-4628-B1B8-8D000EE2467B}"/>
              </a:ext>
            </a:extLst>
          </p:cNvPr>
          <p:cNvSpPr txBox="1"/>
          <p:nvPr/>
        </p:nvSpPr>
        <p:spPr>
          <a:xfrm>
            <a:off x="1223221" y="4647786"/>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198538" y="4603856"/>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227716" y="3791080"/>
            <a:ext cx="5428605" cy="0"/>
          </a:xfrm>
          <a:prstGeom prst="line">
            <a:avLst/>
          </a:prstGeom>
          <a:ln w="50800">
            <a:solidFill>
              <a:schemeClr val="accent5">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126950" y="4023360"/>
            <a:ext cx="541615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2C3B9B65-9B29-4A13-86E3-2713A10F9A77}"/>
              </a:ext>
            </a:extLst>
          </p:cNvPr>
          <p:cNvSpPr txBox="1"/>
          <p:nvPr/>
        </p:nvSpPr>
        <p:spPr>
          <a:xfrm>
            <a:off x="3285798" y="3296104"/>
            <a:ext cx="1370632" cy="461665"/>
          </a:xfrm>
          <a:prstGeom prst="rect">
            <a:avLst/>
          </a:prstGeom>
          <a:noFill/>
        </p:spPr>
        <p:txBody>
          <a:bodyPr wrap="none" rtlCol="0">
            <a:spAutoFit/>
          </a:bodyPr>
          <a:lstStyle/>
          <a:p>
            <a:r>
              <a:rPr lang="fr-FR" sz="2400" dirty="0">
                <a:solidFill>
                  <a:schemeClr val="accent5">
                    <a:lumMod val="50000"/>
                  </a:schemeClr>
                </a:solidFill>
              </a:rPr>
              <a:t>Où est-il?</a:t>
            </a:r>
          </a:p>
        </p:txBody>
      </p:sp>
      <p:sp>
        <p:nvSpPr>
          <p:cNvPr id="29" name="ZoneTexte 28">
            <a:extLst>
              <a:ext uri="{FF2B5EF4-FFF2-40B4-BE49-F238E27FC236}">
                <a16:creationId xmlns:a16="http://schemas.microsoft.com/office/drawing/2014/main" id="{F7B1932A-F8CF-49C2-9A65-8D505C317965}"/>
              </a:ext>
            </a:extLst>
          </p:cNvPr>
          <p:cNvSpPr txBox="1"/>
          <p:nvPr/>
        </p:nvSpPr>
        <p:spPr>
          <a:xfrm>
            <a:off x="6794849" y="4186121"/>
            <a:ext cx="1861472" cy="461665"/>
          </a:xfrm>
          <a:prstGeom prst="rect">
            <a:avLst/>
          </a:prstGeom>
          <a:noFill/>
        </p:spPr>
        <p:txBody>
          <a:bodyPr wrap="none" rtlCol="0">
            <a:spAutoFit/>
          </a:bodyPr>
          <a:lstStyle/>
          <a:p>
            <a:r>
              <a:rPr lang="fr-FR" sz="2400" dirty="0">
                <a:solidFill>
                  <a:schemeClr val="accent6">
                    <a:lumMod val="50000"/>
                  </a:schemeClr>
                </a:solidFill>
              </a:rPr>
              <a:t>Tient il est là!</a:t>
            </a:r>
          </a:p>
        </p:txBody>
      </p:sp>
      <p:pic>
        <p:nvPicPr>
          <p:cNvPr id="18" name="Image 17">
            <a:extLst>
              <a:ext uri="{FF2B5EF4-FFF2-40B4-BE49-F238E27FC236}">
                <a16:creationId xmlns:a16="http://schemas.microsoft.com/office/drawing/2014/main" id="{5D1A1686-305C-4532-8CBE-EF5537B28050}"/>
              </a:ext>
            </a:extLst>
          </p:cNvPr>
          <p:cNvPicPr>
            <a:picLocks noChangeAspect="1"/>
          </p:cNvPicPr>
          <p:nvPr/>
        </p:nvPicPr>
        <p:blipFill rotWithShape="1">
          <a:blip r:embed="rId4">
            <a:extLst>
              <a:ext uri="{28A0092B-C50C-407E-A947-70E740481C1C}">
                <a14:useLocalDpi xmlns:a14="http://schemas.microsoft.com/office/drawing/2010/main" val="0"/>
              </a:ext>
            </a:extLst>
          </a:blip>
          <a:srcRect l="17364" r="17364"/>
          <a:stretch/>
        </p:blipFill>
        <p:spPr>
          <a:xfrm>
            <a:off x="1223221" y="2248845"/>
            <a:ext cx="1642107" cy="2083992"/>
          </a:xfrm>
          <a:prstGeom prst="rect">
            <a:avLst/>
          </a:prstGeom>
        </p:spPr>
      </p:pic>
    </p:spTree>
    <p:extLst>
      <p:ext uri="{BB962C8B-B14F-4D97-AF65-F5344CB8AC3E}">
        <p14:creationId xmlns:p14="http://schemas.microsoft.com/office/powerpoint/2010/main" val="3203318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1163FA-9001-4D87-BE8D-76D231AFEF3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B670DD5-01A8-4E8A-AB69-81D257CA84F3}"/>
              </a:ext>
            </a:extLst>
          </p:cNvPr>
          <p:cNvSpPr>
            <a:spLocks noGrp="1"/>
          </p:cNvSpPr>
          <p:nvPr>
            <p:ph idx="1"/>
          </p:nvPr>
        </p:nvSpPr>
        <p:spPr/>
        <p:txBody>
          <a:bodyPr>
            <a:normAutofit/>
          </a:bodyPr>
          <a:lstStyle/>
          <a:p>
            <a:pPr marL="0" indent="0" algn="ctr">
              <a:buNone/>
            </a:pPr>
            <a:r>
              <a:rPr lang="fr-FR" sz="4000" dirty="0" err="1"/>
              <a:t>Demo</a:t>
            </a:r>
            <a:r>
              <a:rPr lang="fr-FR" sz="4000" dirty="0"/>
              <a:t> CORS </a:t>
            </a:r>
          </a:p>
          <a:p>
            <a:pPr marL="0" indent="0" algn="ctr">
              <a:buNone/>
            </a:pPr>
            <a:r>
              <a:rPr lang="fr-FR" sz="4000" dirty="0"/>
              <a:t> </a:t>
            </a:r>
            <a:r>
              <a:rPr lang="fr-FR" sz="4000" dirty="0">
                <a:hlinkClick r:id="rId2"/>
              </a:rPr>
              <a:t>https://www.guillaume-chervet.fr</a:t>
            </a:r>
            <a:endParaRPr lang="fr-FR" sz="4000" dirty="0"/>
          </a:p>
          <a:p>
            <a:pPr marL="0" indent="0" algn="ctr">
              <a:buNone/>
            </a:pPr>
            <a:endParaRPr lang="fr-FR" sz="4000" dirty="0"/>
          </a:p>
          <a:p>
            <a:pPr marL="0" indent="0" algn="ctr">
              <a:buNone/>
            </a:pPr>
            <a:r>
              <a:rPr lang="fr-FR" sz="4000" dirty="0">
                <a:hlinkClick r:id="rId3"/>
              </a:rPr>
              <a:t>https://github.com/guillaume-chervet/course.rest/raw/master/documentations/cors.mp4</a:t>
            </a:r>
            <a:endParaRPr lang="fr-FR" sz="4000" dirty="0"/>
          </a:p>
          <a:p>
            <a:pPr marL="0" indent="0" algn="ctr">
              <a:buNone/>
            </a:pPr>
            <a:endParaRPr lang="fr-FR" sz="4000" dirty="0"/>
          </a:p>
          <a:p>
            <a:pPr marL="0" indent="0">
              <a:buNone/>
            </a:pPr>
            <a:endParaRPr lang="fr-FR" sz="4000" dirty="0"/>
          </a:p>
        </p:txBody>
      </p:sp>
      <p:sp>
        <p:nvSpPr>
          <p:cNvPr id="4" name="Espace réservé du numéro de diapositive 3">
            <a:extLst>
              <a:ext uri="{FF2B5EF4-FFF2-40B4-BE49-F238E27FC236}">
                <a16:creationId xmlns:a16="http://schemas.microsoft.com/office/drawing/2014/main" id="{591E8ABD-87F6-460C-8309-063EBC37BCBD}"/>
              </a:ext>
            </a:extLst>
          </p:cNvPr>
          <p:cNvSpPr>
            <a:spLocks noGrp="1"/>
          </p:cNvSpPr>
          <p:nvPr>
            <p:ph type="sldNum" sz="quarter" idx="12"/>
          </p:nvPr>
        </p:nvSpPr>
        <p:spPr/>
        <p:txBody>
          <a:bodyPr/>
          <a:lstStyle/>
          <a:p>
            <a:fld id="{B79E4878-4BCB-449E-94CF-AE2A0F6BB533}" type="slidenum">
              <a:rPr lang="fr-FR" smtClean="0"/>
              <a:t>15</a:t>
            </a:fld>
            <a:endParaRPr lang="fr-FR"/>
          </a:p>
        </p:txBody>
      </p:sp>
    </p:spTree>
    <p:extLst>
      <p:ext uri="{BB962C8B-B14F-4D97-AF65-F5344CB8AC3E}">
        <p14:creationId xmlns:p14="http://schemas.microsoft.com/office/powerpoint/2010/main" val="2956336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37649" y="130796"/>
            <a:ext cx="7474172" cy="1325563"/>
          </a:xfrm>
        </p:spPr>
        <p:txBody>
          <a:bodyPr>
            <a:normAutofit/>
          </a:bodyPr>
          <a:lstStyle/>
          <a:p>
            <a:r>
              <a:rPr lang="fr-FR" dirty="0"/>
              <a:t>Cross Domain et le CORS</a:t>
            </a:r>
          </a:p>
        </p:txBody>
      </p:sp>
      <p:sp>
        <p:nvSpPr>
          <p:cNvPr id="3" name="Espace réservé du contenu 2"/>
          <p:cNvSpPr>
            <a:spLocks noGrp="1"/>
          </p:cNvSpPr>
          <p:nvPr>
            <p:ph idx="1"/>
          </p:nvPr>
        </p:nvSpPr>
        <p:spPr>
          <a:xfrm>
            <a:off x="492336" y="1657565"/>
            <a:ext cx="7732889" cy="4096690"/>
          </a:xfrm>
        </p:spPr>
        <p:txBody>
          <a:bodyPr anchor="ctr">
            <a:normAutofit/>
          </a:bodyPr>
          <a:lstStyle/>
          <a:p>
            <a:pPr marL="0" indent="0">
              <a:buNone/>
            </a:pPr>
            <a:r>
              <a:rPr lang="fr-FR" dirty="0"/>
              <a:t>Pour qu'une application cross-</a:t>
            </a:r>
            <a:r>
              <a:rPr lang="fr-FR" dirty="0" err="1"/>
              <a:t>domain</a:t>
            </a:r>
            <a:r>
              <a:rPr lang="fr-FR" dirty="0"/>
              <a:t> fonctionne, il faut que le domaine qui reçoit la requête soit autorisé à la traiter : </a:t>
            </a:r>
            <a:r>
              <a:rPr lang="fr-FR" sz="2800" dirty="0">
                <a:solidFill>
                  <a:srgbClr val="FF0000"/>
                </a:solidFill>
              </a:rPr>
              <a:t>C'est une mesure de sécurité obligatoire.</a:t>
            </a:r>
          </a:p>
          <a:p>
            <a:endParaRPr lang="fr-FR" dirty="0"/>
          </a:p>
          <a:p>
            <a:pPr marL="0" indent="0">
              <a:buNone/>
            </a:pPr>
            <a:r>
              <a:rPr lang="fr-FR" dirty="0"/>
              <a:t>Le principe de CORS se base sur une modification de l’API JavaScript « XMLHttpRequest » et « </a:t>
            </a:r>
            <a:r>
              <a:rPr lang="fr-FR" dirty="0" err="1"/>
              <a:t>Fetch</a:t>
            </a:r>
            <a:r>
              <a:rPr lang="fr-FR" dirty="0"/>
              <a:t> » qui va demander les actions qu’il a le droit de réaliser via une requête </a:t>
            </a:r>
            <a:r>
              <a:rPr lang="fr-FR" b="1" dirty="0">
                <a:solidFill>
                  <a:schemeClr val="accent1">
                    <a:lumMod val="75000"/>
                  </a:schemeClr>
                </a:solidFill>
              </a:rPr>
              <a:t>HTTP OPTIONS</a:t>
            </a:r>
          </a:p>
        </p:txBody>
      </p:sp>
      <p:sp>
        <p:nvSpPr>
          <p:cNvPr id="16" name="Rectangle 1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80E555B-6675-4496-8D34-2F52391893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4" name="Espace réservé du numéro de diapositive 3"/>
          <p:cNvSpPr>
            <a:spLocks noGrp="1"/>
          </p:cNvSpPr>
          <p:nvPr>
            <p:ph type="sldNum" sz="quarter" idx="12"/>
          </p:nvPr>
        </p:nvSpPr>
        <p:spPr>
          <a:xfrm>
            <a:off x="10341428" y="6356350"/>
            <a:ext cx="1012371" cy="365125"/>
          </a:xfrm>
        </p:spPr>
        <p:txBody>
          <a:bodyPr>
            <a:normAutofit/>
          </a:bodyPr>
          <a:lstStyle/>
          <a:p>
            <a:pPr>
              <a:spcAft>
                <a:spcPts val="600"/>
              </a:spcAft>
            </a:pPr>
            <a:fld id="{B79E4878-4BCB-449E-94CF-AE2A0F6BB533}" type="slidenum">
              <a:rPr lang="fr-FR">
                <a:solidFill>
                  <a:srgbClr val="FFFFFF"/>
                </a:solidFill>
              </a:rPr>
              <a:pPr>
                <a:spcAft>
                  <a:spcPts val="600"/>
                </a:spcAft>
              </a:pPr>
              <a:t>16</a:t>
            </a:fld>
            <a:endParaRPr lang="fr-FR">
              <a:solidFill>
                <a:srgbClr val="FFFFFF"/>
              </a:solidFill>
            </a:endParaRPr>
          </a:p>
        </p:txBody>
      </p:sp>
      <p:sp>
        <p:nvSpPr>
          <p:cNvPr id="5" name="Rectangle 4">
            <a:extLst>
              <a:ext uri="{FF2B5EF4-FFF2-40B4-BE49-F238E27FC236}">
                <a16:creationId xmlns:a16="http://schemas.microsoft.com/office/drawing/2014/main" id="{54F779CE-E233-42A4-9835-645E1A30E3BC}"/>
              </a:ext>
            </a:extLst>
          </p:cNvPr>
          <p:cNvSpPr/>
          <p:nvPr/>
        </p:nvSpPr>
        <p:spPr>
          <a:xfrm>
            <a:off x="205739" y="6156667"/>
            <a:ext cx="8306082" cy="369332"/>
          </a:xfrm>
          <a:prstGeom prst="rect">
            <a:avLst/>
          </a:prstGeom>
        </p:spPr>
        <p:txBody>
          <a:bodyPr wrap="square">
            <a:spAutoFit/>
          </a:bodyPr>
          <a:lstStyle/>
          <a:p>
            <a:r>
              <a:rPr lang="fr-FR" dirty="0">
                <a:hlinkClick r:id="rId4"/>
              </a:rPr>
              <a:t>https://developer.mozilla.org/fr/docs/HTTP/Access_control_CORS</a:t>
            </a:r>
            <a:endParaRPr lang="fr-FR" dirty="0"/>
          </a:p>
        </p:txBody>
      </p:sp>
    </p:spTree>
    <p:extLst>
      <p:ext uri="{BB962C8B-B14F-4D97-AF65-F5344CB8AC3E}">
        <p14:creationId xmlns:p14="http://schemas.microsoft.com/office/powerpoint/2010/main" val="2196010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a:xfrm>
            <a:off x="9321799" y="6436337"/>
            <a:ext cx="2743200" cy="365125"/>
          </a:xfrm>
        </p:spPr>
        <p:txBody>
          <a:bodyPr/>
          <a:lstStyle/>
          <a:p>
            <a:fld id="{B79E4878-4BCB-449E-94CF-AE2A0F6BB533}" type="slidenum">
              <a:rPr lang="fr-FR" smtClean="0"/>
              <a:t>17</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035941"/>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715942"/>
            <a:ext cx="6071470"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 Custom-Header</a:t>
            </a: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268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424201"/>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305112"/>
            <a:ext cx="5920509" cy="1200329"/>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 Custom-Header</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363619"/>
            <a:ext cx="4045018" cy="923330"/>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698706"/>
            <a:ext cx="5467360" cy="646331"/>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p:txBody>
      </p:sp>
    </p:spTree>
    <p:extLst>
      <p:ext uri="{BB962C8B-B14F-4D97-AF65-F5344CB8AC3E}">
        <p14:creationId xmlns:p14="http://schemas.microsoft.com/office/powerpoint/2010/main" val="3872171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2F3B202-E9B7-4DBD-ADEC-533E78844BA5}"/>
              </a:ext>
            </a:extLst>
          </p:cNvPr>
          <p:cNvSpPr>
            <a:spLocks noGrp="1"/>
          </p:cNvSpPr>
          <p:nvPr>
            <p:ph type="sldNum" sz="quarter" idx="12"/>
          </p:nvPr>
        </p:nvSpPr>
        <p:spPr/>
        <p:txBody>
          <a:bodyPr/>
          <a:lstStyle/>
          <a:p>
            <a:fld id="{B79E4878-4BCB-449E-94CF-AE2A0F6BB533}" type="slidenum">
              <a:rPr lang="fr-FR" smtClean="0"/>
              <a:t>18</a:t>
            </a:fld>
            <a:endParaRPr lang="fr-FR"/>
          </a:p>
        </p:txBody>
      </p:sp>
      <p:cxnSp>
        <p:nvCxnSpPr>
          <p:cNvPr id="5" name="Connecteur droit 4">
            <a:extLst>
              <a:ext uri="{FF2B5EF4-FFF2-40B4-BE49-F238E27FC236}">
                <a16:creationId xmlns:a16="http://schemas.microsoft.com/office/drawing/2014/main" id="{EE335EF7-9052-4FBA-A206-E968E40E45CF}"/>
              </a:ext>
            </a:extLst>
          </p:cNvPr>
          <p:cNvCxnSpPr>
            <a:cxnSpLocks/>
          </p:cNvCxnSpPr>
          <p:nvPr/>
        </p:nvCxnSpPr>
        <p:spPr>
          <a:xfrm flipH="1">
            <a:off x="9422318" y="2792498"/>
            <a:ext cx="3912" cy="3100302"/>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307F8AAD-3D66-460C-9367-79F037EEF40A}"/>
              </a:ext>
            </a:extLst>
          </p:cNvPr>
          <p:cNvSpPr txBox="1"/>
          <p:nvPr/>
        </p:nvSpPr>
        <p:spPr>
          <a:xfrm>
            <a:off x="8963060" y="2343103"/>
            <a:ext cx="987643" cy="461665"/>
          </a:xfrm>
          <a:prstGeom prst="rect">
            <a:avLst/>
          </a:prstGeom>
          <a:noFill/>
        </p:spPr>
        <p:txBody>
          <a:bodyPr wrap="none" rtlCol="0">
            <a:spAutoFit/>
          </a:bodyPr>
          <a:lstStyle/>
          <a:p>
            <a:r>
              <a:rPr lang="fr-FR" sz="2400" dirty="0"/>
              <a:t>Server</a:t>
            </a:r>
          </a:p>
        </p:txBody>
      </p:sp>
      <p:cxnSp>
        <p:nvCxnSpPr>
          <p:cNvPr id="7" name="Connecteur droit 6">
            <a:extLst>
              <a:ext uri="{FF2B5EF4-FFF2-40B4-BE49-F238E27FC236}">
                <a16:creationId xmlns:a16="http://schemas.microsoft.com/office/drawing/2014/main" id="{CFD65BDC-EC85-40C2-98D5-DA41E4BD3F34}"/>
              </a:ext>
            </a:extLst>
          </p:cNvPr>
          <p:cNvCxnSpPr>
            <a:cxnSpLocks/>
          </p:cNvCxnSpPr>
          <p:nvPr/>
        </p:nvCxnSpPr>
        <p:spPr>
          <a:xfrm flipH="1">
            <a:off x="6215457" y="2804965"/>
            <a:ext cx="1" cy="3087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EFD41120-1198-423D-8FA6-961CBE8CAEE4}"/>
              </a:ext>
            </a:extLst>
          </p:cNvPr>
          <p:cNvSpPr txBox="1"/>
          <p:nvPr/>
        </p:nvSpPr>
        <p:spPr>
          <a:xfrm>
            <a:off x="5605065" y="2378089"/>
            <a:ext cx="1212961" cy="461665"/>
          </a:xfrm>
          <a:prstGeom prst="rect">
            <a:avLst/>
          </a:prstGeom>
          <a:noFill/>
        </p:spPr>
        <p:txBody>
          <a:bodyPr wrap="none" rtlCol="0">
            <a:spAutoFit/>
          </a:bodyPr>
          <a:lstStyle/>
          <a:p>
            <a:r>
              <a:rPr lang="fr-FR" sz="2400" dirty="0"/>
              <a:t>Browser</a:t>
            </a:r>
          </a:p>
        </p:txBody>
      </p:sp>
      <p:cxnSp>
        <p:nvCxnSpPr>
          <p:cNvPr id="9" name="Connecteur droit 8">
            <a:extLst>
              <a:ext uri="{FF2B5EF4-FFF2-40B4-BE49-F238E27FC236}">
                <a16:creationId xmlns:a16="http://schemas.microsoft.com/office/drawing/2014/main" id="{B3AE67A1-E588-4C9C-B32B-678AE02220FA}"/>
              </a:ext>
            </a:extLst>
          </p:cNvPr>
          <p:cNvCxnSpPr>
            <a:cxnSpLocks/>
          </p:cNvCxnSpPr>
          <p:nvPr/>
        </p:nvCxnSpPr>
        <p:spPr>
          <a:xfrm>
            <a:off x="2921566" y="2797071"/>
            <a:ext cx="27800" cy="309572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298C94A-1AA4-403D-B354-ECCB204246F2}"/>
              </a:ext>
            </a:extLst>
          </p:cNvPr>
          <p:cNvSpPr txBox="1"/>
          <p:nvPr/>
        </p:nvSpPr>
        <p:spPr>
          <a:xfrm>
            <a:off x="1858789" y="2372276"/>
            <a:ext cx="2108526" cy="461665"/>
          </a:xfrm>
          <a:prstGeom prst="rect">
            <a:avLst/>
          </a:prstGeom>
          <a:noFill/>
        </p:spPr>
        <p:txBody>
          <a:bodyPr wrap="none" rtlCol="0">
            <a:spAutoFit/>
          </a:bodyPr>
          <a:lstStyle/>
          <a:p>
            <a:r>
              <a:rPr lang="fr-FR" sz="2400" dirty="0"/>
              <a:t>Javascript Code</a:t>
            </a:r>
          </a:p>
        </p:txBody>
      </p:sp>
      <p:cxnSp>
        <p:nvCxnSpPr>
          <p:cNvPr id="15" name="Connecteur droit 14">
            <a:extLst>
              <a:ext uri="{FF2B5EF4-FFF2-40B4-BE49-F238E27FC236}">
                <a16:creationId xmlns:a16="http://schemas.microsoft.com/office/drawing/2014/main" id="{176246BC-2932-4766-984B-931435B031AF}"/>
              </a:ext>
            </a:extLst>
          </p:cNvPr>
          <p:cNvCxnSpPr>
            <a:cxnSpLocks/>
          </p:cNvCxnSpPr>
          <p:nvPr/>
        </p:nvCxnSpPr>
        <p:spPr>
          <a:xfrm flipH="1">
            <a:off x="6288834" y="3462570"/>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F50EAE6F-6CC1-4401-AB6C-F8D0487B3C5D}"/>
              </a:ext>
            </a:extLst>
          </p:cNvPr>
          <p:cNvCxnSpPr>
            <a:cxnSpLocks/>
          </p:cNvCxnSpPr>
          <p:nvPr/>
        </p:nvCxnSpPr>
        <p:spPr>
          <a:xfrm>
            <a:off x="6288833" y="3898348"/>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2F1D8183-CA69-4858-B3CD-AD9920067AE4}"/>
              </a:ext>
            </a:extLst>
          </p:cNvPr>
          <p:cNvCxnSpPr>
            <a:cxnSpLocks/>
          </p:cNvCxnSpPr>
          <p:nvPr/>
        </p:nvCxnSpPr>
        <p:spPr>
          <a:xfrm>
            <a:off x="2975031" y="5311516"/>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AF31B642-F0F0-4DBA-8DF5-F691E1EC80BF}"/>
              </a:ext>
            </a:extLst>
          </p:cNvPr>
          <p:cNvSpPr txBox="1"/>
          <p:nvPr/>
        </p:nvSpPr>
        <p:spPr>
          <a:xfrm>
            <a:off x="2975031" y="2797970"/>
            <a:ext cx="3250763" cy="338554"/>
          </a:xfrm>
          <a:prstGeom prst="rect">
            <a:avLst/>
          </a:prstGeom>
          <a:noFill/>
        </p:spPr>
        <p:txBody>
          <a:bodyPr wrap="square" rtlCol="0">
            <a:spAutoFit/>
          </a:bodyPr>
          <a:lstStyle/>
          <a:p>
            <a:pPr algn="ctr"/>
            <a:r>
              <a:rPr lang="fr-FR" sz="1600" i="1" dirty="0" err="1">
                <a:solidFill>
                  <a:schemeClr val="accent1">
                    <a:lumMod val="75000"/>
                  </a:schemeClr>
                </a:solidFill>
              </a:rPr>
              <a:t>fetch</a:t>
            </a:r>
            <a:r>
              <a:rPr lang="fr-FR" sz="1600" i="1" dirty="0">
                <a:solidFill>
                  <a:schemeClr val="accent1">
                    <a:lumMod val="75000"/>
                  </a:schemeClr>
                </a:solidFill>
              </a:rPr>
              <a:t>()</a:t>
            </a:r>
          </a:p>
        </p:txBody>
      </p:sp>
      <p:cxnSp>
        <p:nvCxnSpPr>
          <p:cNvPr id="51" name="Connecteur droit 50">
            <a:extLst>
              <a:ext uri="{FF2B5EF4-FFF2-40B4-BE49-F238E27FC236}">
                <a16:creationId xmlns:a16="http://schemas.microsoft.com/office/drawing/2014/main" id="{1BBF7271-F46F-4C05-B252-35D47B734F81}"/>
              </a:ext>
            </a:extLst>
          </p:cNvPr>
          <p:cNvCxnSpPr>
            <a:cxnSpLocks/>
          </p:cNvCxnSpPr>
          <p:nvPr/>
        </p:nvCxnSpPr>
        <p:spPr>
          <a:xfrm flipH="1">
            <a:off x="2998618" y="3124715"/>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57" name="ZoneTexte 56">
            <a:extLst>
              <a:ext uri="{FF2B5EF4-FFF2-40B4-BE49-F238E27FC236}">
                <a16:creationId xmlns:a16="http://schemas.microsoft.com/office/drawing/2014/main" id="{D7072C20-3C49-4053-9635-CB77221A49FA}"/>
              </a:ext>
            </a:extLst>
          </p:cNvPr>
          <p:cNvSpPr txBox="1"/>
          <p:nvPr/>
        </p:nvSpPr>
        <p:spPr>
          <a:xfrm>
            <a:off x="6206118" y="3128041"/>
            <a:ext cx="3250763" cy="338554"/>
          </a:xfrm>
          <a:prstGeom prst="rect">
            <a:avLst/>
          </a:prstGeom>
          <a:noFill/>
        </p:spPr>
        <p:txBody>
          <a:bodyPr wrap="square" rtlCol="0">
            <a:spAutoFit/>
          </a:bodyPr>
          <a:lstStyle/>
          <a:p>
            <a:pPr algn="ctr"/>
            <a:r>
              <a:rPr lang="fr-FR" sz="1600" i="1" dirty="0" err="1">
                <a:solidFill>
                  <a:schemeClr val="accent1">
                    <a:lumMod val="75000"/>
                  </a:schemeClr>
                </a:solidFill>
              </a:rPr>
              <a:t>preflight</a:t>
            </a:r>
            <a:r>
              <a:rPr lang="fr-FR" sz="1600" i="1" dirty="0">
                <a:solidFill>
                  <a:schemeClr val="accent1">
                    <a:lumMod val="75000"/>
                  </a:schemeClr>
                </a:solidFill>
              </a:rPr>
              <a:t> </a:t>
            </a:r>
            <a:r>
              <a:rPr lang="fr-FR" sz="1600" i="1" dirty="0" err="1">
                <a:solidFill>
                  <a:schemeClr val="accent1">
                    <a:lumMod val="75000"/>
                  </a:schemeClr>
                </a:solidFill>
              </a:rPr>
              <a:t>request</a:t>
            </a:r>
            <a:r>
              <a:rPr lang="fr-FR" sz="1600" i="1" dirty="0">
                <a:solidFill>
                  <a:schemeClr val="accent1">
                    <a:lumMod val="75000"/>
                  </a:schemeClr>
                </a:solidFill>
              </a:rPr>
              <a:t> (if </a:t>
            </a:r>
            <a:r>
              <a:rPr lang="fr-FR" sz="1600" i="1" dirty="0" err="1">
                <a:solidFill>
                  <a:schemeClr val="accent1">
                    <a:lumMod val="75000"/>
                  </a:schemeClr>
                </a:solidFill>
              </a:rPr>
              <a:t>necessary</a:t>
            </a:r>
            <a:r>
              <a:rPr lang="fr-FR" sz="1600" i="1" dirty="0">
                <a:solidFill>
                  <a:schemeClr val="accent1">
                    <a:lumMod val="75000"/>
                  </a:schemeClr>
                </a:solidFill>
              </a:rPr>
              <a:t>)</a:t>
            </a:r>
          </a:p>
        </p:txBody>
      </p:sp>
      <p:sp>
        <p:nvSpPr>
          <p:cNvPr id="58" name="ZoneTexte 57">
            <a:extLst>
              <a:ext uri="{FF2B5EF4-FFF2-40B4-BE49-F238E27FC236}">
                <a16:creationId xmlns:a16="http://schemas.microsoft.com/office/drawing/2014/main" id="{DBE5AD91-9589-4B17-97E7-07F2C240E4E3}"/>
              </a:ext>
            </a:extLst>
          </p:cNvPr>
          <p:cNvSpPr txBox="1"/>
          <p:nvPr/>
        </p:nvSpPr>
        <p:spPr>
          <a:xfrm>
            <a:off x="6202208" y="356740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preflight</a:t>
            </a:r>
            <a:r>
              <a:rPr lang="fr-FR" sz="1600" i="1" dirty="0">
                <a:solidFill>
                  <a:schemeClr val="accent1">
                    <a:lumMod val="75000"/>
                  </a:schemeClr>
                </a:solidFill>
              </a:rPr>
              <a:t> </a:t>
            </a:r>
            <a:r>
              <a:rPr lang="fr-FR" sz="1600" i="1" dirty="0" err="1">
                <a:solidFill>
                  <a:schemeClr val="accent1">
                    <a:lumMod val="75000"/>
                  </a:schemeClr>
                </a:solidFill>
              </a:rPr>
              <a:t>response</a:t>
            </a:r>
            <a:r>
              <a:rPr lang="fr-FR" sz="1600" i="1" dirty="0">
                <a:solidFill>
                  <a:schemeClr val="accent1">
                    <a:lumMod val="75000"/>
                  </a:schemeClr>
                </a:solidFill>
              </a:rPr>
              <a:t> (if </a:t>
            </a:r>
            <a:r>
              <a:rPr lang="fr-FR" sz="1600" i="1" dirty="0" err="1">
                <a:solidFill>
                  <a:schemeClr val="accent1">
                    <a:lumMod val="75000"/>
                  </a:schemeClr>
                </a:solidFill>
              </a:rPr>
              <a:t>necessary</a:t>
            </a:r>
            <a:r>
              <a:rPr lang="fr-FR" sz="1600" i="1" dirty="0">
                <a:solidFill>
                  <a:schemeClr val="accent1">
                    <a:lumMod val="75000"/>
                  </a:schemeClr>
                </a:solidFill>
              </a:rPr>
              <a:t>)</a:t>
            </a:r>
          </a:p>
        </p:txBody>
      </p:sp>
      <p:cxnSp>
        <p:nvCxnSpPr>
          <p:cNvPr id="59" name="Connecteur droit 58">
            <a:extLst>
              <a:ext uri="{FF2B5EF4-FFF2-40B4-BE49-F238E27FC236}">
                <a16:creationId xmlns:a16="http://schemas.microsoft.com/office/drawing/2014/main" id="{CD185386-7920-43B4-97F6-55233E849FD8}"/>
              </a:ext>
            </a:extLst>
          </p:cNvPr>
          <p:cNvCxnSpPr>
            <a:cxnSpLocks/>
          </p:cNvCxnSpPr>
          <p:nvPr/>
        </p:nvCxnSpPr>
        <p:spPr>
          <a:xfrm flipH="1">
            <a:off x="6258181" y="4562200"/>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9BE8DFEA-BC4B-4928-A606-D5B2A1A318FC}"/>
              </a:ext>
            </a:extLst>
          </p:cNvPr>
          <p:cNvCxnSpPr>
            <a:cxnSpLocks/>
          </p:cNvCxnSpPr>
          <p:nvPr/>
        </p:nvCxnSpPr>
        <p:spPr>
          <a:xfrm>
            <a:off x="6258180" y="4997978"/>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ZoneTexte 60">
            <a:extLst>
              <a:ext uri="{FF2B5EF4-FFF2-40B4-BE49-F238E27FC236}">
                <a16:creationId xmlns:a16="http://schemas.microsoft.com/office/drawing/2014/main" id="{60254E3B-A5D4-4FEE-86EA-69348F3D20BE}"/>
              </a:ext>
            </a:extLst>
          </p:cNvPr>
          <p:cNvSpPr txBox="1"/>
          <p:nvPr/>
        </p:nvSpPr>
        <p:spPr>
          <a:xfrm>
            <a:off x="6175465" y="4227671"/>
            <a:ext cx="3250763" cy="338554"/>
          </a:xfrm>
          <a:prstGeom prst="rect">
            <a:avLst/>
          </a:prstGeom>
          <a:noFill/>
        </p:spPr>
        <p:txBody>
          <a:bodyPr wrap="square" rtlCol="0">
            <a:spAutoFit/>
          </a:bodyPr>
          <a:lstStyle/>
          <a:p>
            <a:pPr algn="ctr"/>
            <a:r>
              <a:rPr lang="fr-FR" sz="1600" i="1" dirty="0" err="1">
                <a:solidFill>
                  <a:schemeClr val="accent1">
                    <a:lumMod val="75000"/>
                  </a:schemeClr>
                </a:solidFill>
              </a:rPr>
              <a:t>actual</a:t>
            </a:r>
            <a:r>
              <a:rPr lang="fr-FR" sz="1600" i="1" dirty="0">
                <a:solidFill>
                  <a:schemeClr val="accent1">
                    <a:lumMod val="75000"/>
                  </a:schemeClr>
                </a:solidFill>
              </a:rPr>
              <a:t> </a:t>
            </a:r>
            <a:r>
              <a:rPr lang="fr-FR" sz="1600" i="1" dirty="0" err="1">
                <a:solidFill>
                  <a:schemeClr val="accent1">
                    <a:lumMod val="75000"/>
                  </a:schemeClr>
                </a:solidFill>
              </a:rPr>
              <a:t>request</a:t>
            </a:r>
            <a:endParaRPr lang="fr-FR" sz="1600" i="1" dirty="0">
              <a:solidFill>
                <a:schemeClr val="accent1">
                  <a:lumMod val="75000"/>
                </a:schemeClr>
              </a:solidFill>
            </a:endParaRPr>
          </a:p>
        </p:txBody>
      </p:sp>
      <p:sp>
        <p:nvSpPr>
          <p:cNvPr id="62" name="ZoneTexte 61">
            <a:extLst>
              <a:ext uri="{FF2B5EF4-FFF2-40B4-BE49-F238E27FC236}">
                <a16:creationId xmlns:a16="http://schemas.microsoft.com/office/drawing/2014/main" id="{7F48C4E6-C115-4132-99D1-47DD9E7AE769}"/>
              </a:ext>
            </a:extLst>
          </p:cNvPr>
          <p:cNvSpPr txBox="1"/>
          <p:nvPr/>
        </p:nvSpPr>
        <p:spPr>
          <a:xfrm>
            <a:off x="6171555" y="466703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actual</a:t>
            </a:r>
            <a:r>
              <a:rPr lang="fr-FR" sz="1600" i="1" dirty="0">
                <a:solidFill>
                  <a:schemeClr val="accent1">
                    <a:lumMod val="75000"/>
                  </a:schemeClr>
                </a:solidFill>
              </a:rPr>
              <a:t> </a:t>
            </a:r>
            <a:r>
              <a:rPr lang="fr-FR" sz="1600" i="1" dirty="0" err="1">
                <a:solidFill>
                  <a:schemeClr val="accent1">
                    <a:lumMod val="75000"/>
                  </a:schemeClr>
                </a:solidFill>
              </a:rPr>
              <a:t>response</a:t>
            </a:r>
            <a:endParaRPr lang="fr-FR" sz="1600" i="1" dirty="0">
              <a:solidFill>
                <a:schemeClr val="accent1">
                  <a:lumMod val="75000"/>
                </a:schemeClr>
              </a:solidFill>
            </a:endParaRPr>
          </a:p>
        </p:txBody>
      </p:sp>
      <p:sp>
        <p:nvSpPr>
          <p:cNvPr id="63" name="ZoneTexte 62">
            <a:extLst>
              <a:ext uri="{FF2B5EF4-FFF2-40B4-BE49-F238E27FC236}">
                <a16:creationId xmlns:a16="http://schemas.microsoft.com/office/drawing/2014/main" id="{AA0423DE-2CE7-4F54-9E65-24863F388752}"/>
              </a:ext>
            </a:extLst>
          </p:cNvPr>
          <p:cNvSpPr txBox="1"/>
          <p:nvPr/>
        </p:nvSpPr>
        <p:spPr>
          <a:xfrm>
            <a:off x="2949366" y="500026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fire</a:t>
            </a:r>
            <a:r>
              <a:rPr lang="fr-FR" sz="1600" i="1" dirty="0">
                <a:solidFill>
                  <a:schemeClr val="accent1">
                    <a:lumMod val="75000"/>
                  </a:schemeClr>
                </a:solidFill>
              </a:rPr>
              <a:t> </a:t>
            </a:r>
            <a:r>
              <a:rPr lang="fr-FR" sz="1600" i="1" dirty="0" err="1">
                <a:solidFill>
                  <a:schemeClr val="accent1">
                    <a:lumMod val="75000"/>
                  </a:schemeClr>
                </a:solidFill>
              </a:rPr>
              <a:t>result</a:t>
            </a:r>
            <a:r>
              <a:rPr lang="fr-FR" sz="1600" i="1" dirty="0">
                <a:solidFill>
                  <a:schemeClr val="accent1">
                    <a:lumMod val="75000"/>
                  </a:schemeClr>
                </a:solidFill>
              </a:rPr>
              <a:t> or </a:t>
            </a:r>
            <a:r>
              <a:rPr lang="fr-FR" sz="1600" i="1" dirty="0" err="1">
                <a:solidFill>
                  <a:schemeClr val="accent1">
                    <a:lumMod val="75000"/>
                  </a:schemeClr>
                </a:solidFill>
              </a:rPr>
              <a:t>error</a:t>
            </a:r>
            <a:endParaRPr lang="fr-FR" sz="1600" i="1" dirty="0">
              <a:solidFill>
                <a:schemeClr val="accent1">
                  <a:lumMod val="75000"/>
                </a:schemeClr>
              </a:solidFill>
            </a:endParaRPr>
          </a:p>
        </p:txBody>
      </p:sp>
      <p:sp>
        <p:nvSpPr>
          <p:cNvPr id="67" name="ZoneTexte 66">
            <a:extLst>
              <a:ext uri="{FF2B5EF4-FFF2-40B4-BE49-F238E27FC236}">
                <a16:creationId xmlns:a16="http://schemas.microsoft.com/office/drawing/2014/main" id="{0D72BD3B-B9D2-42CC-B333-CEB5F55EC41A}"/>
              </a:ext>
            </a:extLst>
          </p:cNvPr>
          <p:cNvSpPr txBox="1"/>
          <p:nvPr/>
        </p:nvSpPr>
        <p:spPr>
          <a:xfrm>
            <a:off x="0" y="-6911"/>
            <a:ext cx="12192000" cy="1754326"/>
          </a:xfrm>
          <a:prstGeom prst="rect">
            <a:avLst/>
          </a:prstGeom>
          <a:solidFill>
            <a:schemeClr val="bg1">
              <a:lumMod val="50000"/>
            </a:schemeClr>
          </a:solidFill>
          <a:ln>
            <a:noFill/>
          </a:ln>
        </p:spPr>
        <p:txBody>
          <a:bodyPr wrap="square" rtlCol="0">
            <a:spAutoFit/>
          </a:bodyPr>
          <a:lstStyle/>
          <a:p>
            <a:r>
              <a:rPr lang="fr-FR" sz="3600" dirty="0">
                <a:solidFill>
                  <a:schemeClr val="bg1"/>
                </a:solidFill>
              </a:rPr>
              <a:t>Lorsque vous codez un appel AJAX en javascript, c’est</a:t>
            </a:r>
          </a:p>
          <a:p>
            <a:r>
              <a:rPr lang="fr-FR" sz="3600" dirty="0">
                <a:solidFill>
                  <a:schemeClr val="bg1"/>
                </a:solidFill>
              </a:rPr>
              <a:t>le navigateur qui va « automatiquement » générer la requête OPTIONS (uniquement si elle est nécessaire)</a:t>
            </a:r>
          </a:p>
        </p:txBody>
      </p:sp>
    </p:spTree>
    <p:extLst>
      <p:ext uri="{BB962C8B-B14F-4D97-AF65-F5344CB8AC3E}">
        <p14:creationId xmlns:p14="http://schemas.microsoft.com/office/powerpoint/2010/main" val="546737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6798F-F96E-4F30-BF76-0F9A301330A0}"/>
              </a:ext>
            </a:extLst>
          </p:cNvPr>
          <p:cNvSpPr>
            <a:spLocks noGrp="1"/>
          </p:cNvSpPr>
          <p:nvPr>
            <p:ph type="title"/>
          </p:nvPr>
        </p:nvSpPr>
        <p:spPr>
          <a:xfrm>
            <a:off x="419100" y="-123248"/>
            <a:ext cx="11353800" cy="1325563"/>
          </a:xfrm>
        </p:spPr>
        <p:txBody>
          <a:bodyPr/>
          <a:lstStyle/>
          <a:p>
            <a:r>
              <a:rPr lang="fr-FR" dirty="0"/>
              <a:t>La requête OPTIONS est-elle toujours réalisée ?</a:t>
            </a:r>
          </a:p>
        </p:txBody>
      </p:sp>
      <p:sp>
        <p:nvSpPr>
          <p:cNvPr id="4" name="Espace réservé du numéro de diapositive 3">
            <a:extLst>
              <a:ext uri="{FF2B5EF4-FFF2-40B4-BE49-F238E27FC236}">
                <a16:creationId xmlns:a16="http://schemas.microsoft.com/office/drawing/2014/main" id="{4A2ABD71-F224-447B-AD24-D9386F24559E}"/>
              </a:ext>
            </a:extLst>
          </p:cNvPr>
          <p:cNvSpPr>
            <a:spLocks noGrp="1"/>
          </p:cNvSpPr>
          <p:nvPr>
            <p:ph type="sldNum" sz="quarter" idx="12"/>
          </p:nvPr>
        </p:nvSpPr>
        <p:spPr/>
        <p:txBody>
          <a:bodyPr/>
          <a:lstStyle/>
          <a:p>
            <a:fld id="{B79E4878-4BCB-449E-94CF-AE2A0F6BB533}" type="slidenum">
              <a:rPr lang="fr-FR" smtClean="0"/>
              <a:t>19</a:t>
            </a:fld>
            <a:endParaRPr lang="fr-FR"/>
          </a:p>
        </p:txBody>
      </p:sp>
      <p:sp>
        <p:nvSpPr>
          <p:cNvPr id="5" name="Espace réservé du contenu 2">
            <a:extLst>
              <a:ext uri="{FF2B5EF4-FFF2-40B4-BE49-F238E27FC236}">
                <a16:creationId xmlns:a16="http://schemas.microsoft.com/office/drawing/2014/main" id="{9FBDEA16-4B0F-4AC5-98C4-C2E55BE7984C}"/>
              </a:ext>
            </a:extLst>
          </p:cNvPr>
          <p:cNvSpPr txBox="1">
            <a:spLocks/>
          </p:cNvSpPr>
          <p:nvPr/>
        </p:nvSpPr>
        <p:spPr>
          <a:xfrm>
            <a:off x="6096000" y="1078376"/>
            <a:ext cx="6095999" cy="5779623"/>
          </a:xfrm>
          <a:prstGeom prst="rect">
            <a:avLst/>
          </a:prstGeom>
          <a:solidFill>
            <a:schemeClr val="accent3">
              <a:lumMod val="5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4000" dirty="0">
                <a:solidFill>
                  <a:schemeClr val="accent4">
                    <a:lumMod val="20000"/>
                    <a:lumOff val="80000"/>
                  </a:schemeClr>
                </a:solidFill>
              </a:rPr>
              <a:t>Les requêtes qui sont pré-vérifiées  (</a:t>
            </a:r>
            <a:r>
              <a:rPr lang="fr-FR" sz="4000" dirty="0" err="1">
                <a:solidFill>
                  <a:schemeClr val="accent4">
                    <a:lumMod val="20000"/>
                    <a:lumOff val="80000"/>
                  </a:schemeClr>
                </a:solidFill>
              </a:rPr>
              <a:t>preflighted</a:t>
            </a:r>
            <a:r>
              <a:rPr lang="fr-FR" sz="4000" dirty="0">
                <a:solidFill>
                  <a:schemeClr val="accent4">
                    <a:lumMod val="20000"/>
                    <a:lumOff val="80000"/>
                  </a:schemeClr>
                </a:solidFill>
              </a:rPr>
              <a:t> </a:t>
            </a:r>
            <a:r>
              <a:rPr lang="fr-FR" sz="4000" dirty="0" err="1">
                <a:solidFill>
                  <a:schemeClr val="accent4">
                    <a:lumMod val="20000"/>
                    <a:lumOff val="80000"/>
                  </a:schemeClr>
                </a:solidFill>
              </a:rPr>
              <a:t>requests</a:t>
            </a:r>
            <a:r>
              <a:rPr lang="fr-FR" sz="4000" dirty="0">
                <a:solidFill>
                  <a:schemeClr val="accent4">
                    <a:lumMod val="20000"/>
                    <a:lumOff val="80000"/>
                  </a:schemeClr>
                </a:solidFill>
              </a:rPr>
              <a:t>)</a:t>
            </a:r>
          </a:p>
          <a:p>
            <a:r>
              <a:rPr lang="fr-FR" dirty="0">
                <a:solidFill>
                  <a:schemeClr val="accent4">
                    <a:lumMod val="20000"/>
                    <a:lumOff val="80000"/>
                  </a:schemeClr>
                </a:solidFill>
              </a:rPr>
              <a:t>Méthodes :</a:t>
            </a:r>
          </a:p>
          <a:p>
            <a:pPr lvl="1"/>
            <a:r>
              <a:rPr lang="fr-FR" dirty="0">
                <a:solidFill>
                  <a:schemeClr val="accent4">
                    <a:lumMod val="20000"/>
                    <a:lumOff val="80000"/>
                  </a:schemeClr>
                </a:solidFill>
              </a:rPr>
              <a:t>POST, avec un Content-Type autre que :</a:t>
            </a:r>
          </a:p>
          <a:p>
            <a:pPr lvl="2"/>
            <a:r>
              <a:rPr lang="fr-FR" dirty="0">
                <a:solidFill>
                  <a:schemeClr val="accent4">
                    <a:lumMod val="20000"/>
                    <a:lumOff val="80000"/>
                  </a:schemeClr>
                </a:solidFill>
              </a:rPr>
              <a:t>application/x-www-</a:t>
            </a:r>
            <a:r>
              <a:rPr lang="fr-FR" dirty="0" err="1">
                <a:solidFill>
                  <a:schemeClr val="accent4">
                    <a:lumMod val="20000"/>
                    <a:lumOff val="80000"/>
                  </a:schemeClr>
                </a:solidFill>
              </a:rPr>
              <a:t>form</a:t>
            </a:r>
            <a:r>
              <a:rPr lang="fr-FR" dirty="0">
                <a:solidFill>
                  <a:schemeClr val="accent4">
                    <a:lumMod val="20000"/>
                    <a:lumOff val="80000"/>
                  </a:schemeClr>
                </a:solidFill>
              </a:rPr>
              <a:t>-</a:t>
            </a:r>
            <a:r>
              <a:rPr lang="fr-FR" dirty="0" err="1">
                <a:solidFill>
                  <a:schemeClr val="accent4">
                    <a:lumMod val="20000"/>
                    <a:lumOff val="80000"/>
                  </a:schemeClr>
                </a:solidFill>
              </a:rPr>
              <a:t>urlencoded</a:t>
            </a:r>
            <a:r>
              <a:rPr lang="fr-FR" dirty="0">
                <a:solidFill>
                  <a:schemeClr val="accent4">
                    <a:lumMod val="20000"/>
                    <a:lumOff val="80000"/>
                  </a:schemeClr>
                </a:solidFill>
              </a:rPr>
              <a:t>, </a:t>
            </a:r>
          </a:p>
          <a:p>
            <a:pPr lvl="2"/>
            <a:r>
              <a:rPr lang="fr-FR" dirty="0" err="1">
                <a:solidFill>
                  <a:schemeClr val="accent4">
                    <a:lumMod val="20000"/>
                    <a:lumOff val="80000"/>
                  </a:schemeClr>
                </a:solidFill>
              </a:rPr>
              <a:t>multipart</a:t>
            </a:r>
            <a:r>
              <a:rPr lang="fr-FR" dirty="0">
                <a:solidFill>
                  <a:schemeClr val="accent4">
                    <a:lumMod val="20000"/>
                    <a:lumOff val="80000"/>
                  </a:schemeClr>
                </a:solidFill>
              </a:rPr>
              <a:t>/</a:t>
            </a:r>
            <a:r>
              <a:rPr lang="fr-FR" dirty="0" err="1">
                <a:solidFill>
                  <a:schemeClr val="accent4">
                    <a:lumMod val="20000"/>
                    <a:lumOff val="80000"/>
                  </a:schemeClr>
                </a:solidFill>
              </a:rPr>
              <a:t>form</a:t>
            </a:r>
            <a:r>
              <a:rPr lang="fr-FR" dirty="0">
                <a:solidFill>
                  <a:schemeClr val="accent4">
                    <a:lumMod val="20000"/>
                    <a:lumOff val="80000"/>
                  </a:schemeClr>
                </a:solidFill>
              </a:rPr>
              <a:t>-data, </a:t>
            </a:r>
          </a:p>
          <a:p>
            <a:pPr lvl="2"/>
            <a:r>
              <a:rPr lang="fr-FR" dirty="0" err="1">
                <a:solidFill>
                  <a:schemeClr val="accent4">
                    <a:lumMod val="20000"/>
                    <a:lumOff val="80000"/>
                  </a:schemeClr>
                </a:solidFill>
              </a:rPr>
              <a:t>text</a:t>
            </a:r>
            <a:r>
              <a:rPr lang="fr-FR" dirty="0">
                <a:solidFill>
                  <a:schemeClr val="accent4">
                    <a:lumMod val="20000"/>
                    <a:lumOff val="80000"/>
                  </a:schemeClr>
                </a:solidFill>
              </a:rPr>
              <a:t>/plain, </a:t>
            </a:r>
          </a:p>
          <a:p>
            <a:pPr lvl="1"/>
            <a:r>
              <a:rPr lang="fr-FR" dirty="0">
                <a:solidFill>
                  <a:schemeClr val="accent4">
                    <a:lumMod val="20000"/>
                    <a:lumOff val="80000"/>
                  </a:schemeClr>
                </a:solidFill>
              </a:rPr>
              <a:t>PUT, </a:t>
            </a:r>
          </a:p>
          <a:p>
            <a:pPr lvl="1"/>
            <a:r>
              <a:rPr lang="fr-FR" dirty="0">
                <a:solidFill>
                  <a:schemeClr val="accent4">
                    <a:lumMod val="20000"/>
                    <a:lumOff val="80000"/>
                  </a:schemeClr>
                </a:solidFill>
              </a:rPr>
              <a:t>DELETE, </a:t>
            </a:r>
          </a:p>
          <a:p>
            <a:pPr lvl="1"/>
            <a:r>
              <a:rPr lang="fr-FR" dirty="0">
                <a:solidFill>
                  <a:schemeClr val="accent4">
                    <a:lumMod val="20000"/>
                    <a:lumOff val="80000"/>
                  </a:schemeClr>
                </a:solidFill>
              </a:rPr>
              <a:t>PATCH</a:t>
            </a:r>
          </a:p>
          <a:p>
            <a:r>
              <a:rPr lang="fr-FR" dirty="0">
                <a:solidFill>
                  <a:schemeClr val="accent4">
                    <a:lumMod val="20000"/>
                    <a:lumOff val="80000"/>
                  </a:schemeClr>
                </a:solidFill>
              </a:rPr>
              <a:t>Positionne des « HTTP header » personnalisés (ex: </a:t>
            </a:r>
            <a:r>
              <a:rPr lang="fr-FR" i="1" dirty="0">
                <a:solidFill>
                  <a:schemeClr val="accent4">
                    <a:lumMod val="20000"/>
                    <a:lumOff val="80000"/>
                  </a:schemeClr>
                </a:solidFill>
              </a:rPr>
              <a:t>Custom-Header</a:t>
            </a:r>
            <a:r>
              <a:rPr lang="fr-FR" dirty="0">
                <a:solidFill>
                  <a:schemeClr val="accent4">
                    <a:lumMod val="20000"/>
                    <a:lumOff val="80000"/>
                  </a:schemeClr>
                </a:solidFill>
              </a:rPr>
              <a:t>)  ou un utilise un HTTP header qui n’est pas dans la liste des requêtes simple.</a:t>
            </a:r>
          </a:p>
        </p:txBody>
      </p:sp>
      <p:sp>
        <p:nvSpPr>
          <p:cNvPr id="6" name="Espace réservé du contenu 2">
            <a:extLst>
              <a:ext uri="{FF2B5EF4-FFF2-40B4-BE49-F238E27FC236}">
                <a16:creationId xmlns:a16="http://schemas.microsoft.com/office/drawing/2014/main" id="{0E322284-FED8-4B21-97D4-FE269694AB69}"/>
              </a:ext>
            </a:extLst>
          </p:cNvPr>
          <p:cNvSpPr>
            <a:spLocks noGrp="1"/>
          </p:cNvSpPr>
          <p:nvPr>
            <p:ph idx="1"/>
          </p:nvPr>
        </p:nvSpPr>
        <p:spPr>
          <a:xfrm>
            <a:off x="1" y="1078377"/>
            <a:ext cx="5837382" cy="5779622"/>
          </a:xfrm>
          <a:solidFill>
            <a:schemeClr val="accent1">
              <a:lumMod val="75000"/>
            </a:schemeClr>
          </a:solidFill>
        </p:spPr>
        <p:txBody>
          <a:bodyPr>
            <a:normAutofit fontScale="92500" lnSpcReduction="20000"/>
          </a:bodyPr>
          <a:lstStyle/>
          <a:p>
            <a:pPr marL="0" indent="0" algn="ctr">
              <a:buNone/>
            </a:pPr>
            <a:r>
              <a:rPr lang="fr-FR" sz="4000" dirty="0">
                <a:solidFill>
                  <a:schemeClr val="bg1">
                    <a:lumMod val="85000"/>
                  </a:schemeClr>
                </a:solidFill>
              </a:rPr>
              <a:t>Non pour les requêtes simples</a:t>
            </a:r>
          </a:p>
          <a:p>
            <a:r>
              <a:rPr lang="fr-FR" dirty="0">
                <a:solidFill>
                  <a:schemeClr val="bg1">
                    <a:lumMod val="85000"/>
                  </a:schemeClr>
                </a:solidFill>
              </a:rPr>
              <a:t>Méthodes :</a:t>
            </a:r>
          </a:p>
          <a:p>
            <a:pPr lvl="1"/>
            <a:r>
              <a:rPr lang="fr-FR" dirty="0">
                <a:solidFill>
                  <a:schemeClr val="bg1">
                    <a:lumMod val="85000"/>
                  </a:schemeClr>
                </a:solidFill>
              </a:rPr>
              <a:t>GET</a:t>
            </a:r>
          </a:p>
          <a:p>
            <a:pPr lvl="1"/>
            <a:r>
              <a:rPr lang="fr-FR" dirty="0">
                <a:solidFill>
                  <a:schemeClr val="bg1">
                    <a:lumMod val="85000"/>
                  </a:schemeClr>
                </a:solidFill>
              </a:rPr>
              <a:t>HEAD </a:t>
            </a:r>
          </a:p>
          <a:p>
            <a:pPr lvl="1"/>
            <a:r>
              <a:rPr lang="fr-FR" dirty="0">
                <a:solidFill>
                  <a:schemeClr val="bg1">
                    <a:lumMod val="85000"/>
                  </a:schemeClr>
                </a:solidFill>
              </a:rPr>
              <a:t>POST avec un Content-Type : </a:t>
            </a:r>
          </a:p>
          <a:p>
            <a:pPr lvl="2"/>
            <a:r>
              <a:rPr lang="fr-FR" dirty="0">
                <a:solidFill>
                  <a:schemeClr val="bg1">
                    <a:lumMod val="85000"/>
                  </a:schemeClr>
                </a:solidFill>
              </a:rPr>
              <a:t>application/x-www-</a:t>
            </a:r>
            <a:r>
              <a:rPr lang="fr-FR" dirty="0" err="1">
                <a:solidFill>
                  <a:schemeClr val="bg1">
                    <a:lumMod val="85000"/>
                  </a:schemeClr>
                </a:solidFill>
              </a:rPr>
              <a:t>form</a:t>
            </a:r>
            <a:r>
              <a:rPr lang="fr-FR" dirty="0">
                <a:solidFill>
                  <a:schemeClr val="bg1">
                    <a:lumMod val="85000"/>
                  </a:schemeClr>
                </a:solidFill>
              </a:rPr>
              <a:t>-</a:t>
            </a:r>
            <a:r>
              <a:rPr lang="fr-FR" dirty="0" err="1">
                <a:solidFill>
                  <a:schemeClr val="bg1">
                    <a:lumMod val="85000"/>
                  </a:schemeClr>
                </a:solidFill>
              </a:rPr>
              <a:t>urlencoded</a:t>
            </a:r>
            <a:r>
              <a:rPr lang="fr-FR" dirty="0">
                <a:solidFill>
                  <a:schemeClr val="bg1">
                    <a:lumMod val="85000"/>
                  </a:schemeClr>
                </a:solidFill>
              </a:rPr>
              <a:t>, </a:t>
            </a:r>
          </a:p>
          <a:p>
            <a:pPr lvl="2"/>
            <a:r>
              <a:rPr lang="fr-FR" dirty="0" err="1">
                <a:solidFill>
                  <a:schemeClr val="bg1">
                    <a:lumMod val="85000"/>
                  </a:schemeClr>
                </a:solidFill>
              </a:rPr>
              <a:t>multipart</a:t>
            </a:r>
            <a:r>
              <a:rPr lang="fr-FR" dirty="0">
                <a:solidFill>
                  <a:schemeClr val="bg1">
                    <a:lumMod val="85000"/>
                  </a:schemeClr>
                </a:solidFill>
              </a:rPr>
              <a:t>/</a:t>
            </a:r>
            <a:r>
              <a:rPr lang="fr-FR" dirty="0" err="1">
                <a:solidFill>
                  <a:schemeClr val="bg1">
                    <a:lumMod val="85000"/>
                  </a:schemeClr>
                </a:solidFill>
              </a:rPr>
              <a:t>form</a:t>
            </a:r>
            <a:r>
              <a:rPr lang="fr-FR" dirty="0">
                <a:solidFill>
                  <a:schemeClr val="bg1">
                    <a:lumMod val="85000"/>
                  </a:schemeClr>
                </a:solidFill>
              </a:rPr>
              <a:t>-data, </a:t>
            </a:r>
          </a:p>
          <a:p>
            <a:pPr lvl="2"/>
            <a:r>
              <a:rPr lang="fr-FR" dirty="0" err="1">
                <a:solidFill>
                  <a:schemeClr val="bg1">
                    <a:lumMod val="85000"/>
                  </a:schemeClr>
                </a:solidFill>
              </a:rPr>
              <a:t>text</a:t>
            </a:r>
            <a:r>
              <a:rPr lang="fr-FR" dirty="0">
                <a:solidFill>
                  <a:schemeClr val="bg1">
                    <a:lumMod val="85000"/>
                  </a:schemeClr>
                </a:solidFill>
              </a:rPr>
              <a:t>/plain.</a:t>
            </a:r>
          </a:p>
          <a:p>
            <a:r>
              <a:rPr lang="fr-FR" dirty="0">
                <a:solidFill>
                  <a:schemeClr val="bg1">
                    <a:lumMod val="85000"/>
                  </a:schemeClr>
                </a:solidFill>
              </a:rPr>
              <a:t>Utilise uniquement les « HTTP Headers » :</a:t>
            </a:r>
          </a:p>
          <a:p>
            <a:pPr lvl="1"/>
            <a:r>
              <a:rPr lang="fr-FR" dirty="0">
                <a:solidFill>
                  <a:schemeClr val="bg1">
                    <a:lumMod val="85000"/>
                  </a:schemeClr>
                </a:solidFill>
              </a:rPr>
              <a:t>Cache-Control</a:t>
            </a:r>
          </a:p>
          <a:p>
            <a:pPr lvl="1"/>
            <a:r>
              <a:rPr lang="fr-FR" dirty="0">
                <a:solidFill>
                  <a:schemeClr val="bg1">
                    <a:lumMod val="85000"/>
                  </a:schemeClr>
                </a:solidFill>
              </a:rPr>
              <a:t>Content-</a:t>
            </a:r>
            <a:r>
              <a:rPr lang="fr-FR" dirty="0" err="1">
                <a:solidFill>
                  <a:schemeClr val="bg1">
                    <a:lumMod val="85000"/>
                  </a:schemeClr>
                </a:solidFill>
              </a:rPr>
              <a:t>Language</a:t>
            </a:r>
            <a:endParaRPr lang="fr-FR" dirty="0">
              <a:solidFill>
                <a:schemeClr val="bg1">
                  <a:lumMod val="85000"/>
                </a:schemeClr>
              </a:solidFill>
            </a:endParaRPr>
          </a:p>
          <a:p>
            <a:pPr lvl="1"/>
            <a:r>
              <a:rPr lang="fr-FR" dirty="0">
                <a:solidFill>
                  <a:schemeClr val="bg1">
                    <a:lumMod val="85000"/>
                  </a:schemeClr>
                </a:solidFill>
              </a:rPr>
              <a:t>Content-Type</a:t>
            </a:r>
          </a:p>
          <a:p>
            <a:pPr lvl="1"/>
            <a:r>
              <a:rPr lang="fr-FR" dirty="0">
                <a:solidFill>
                  <a:schemeClr val="bg1">
                    <a:lumMod val="85000"/>
                  </a:schemeClr>
                </a:solidFill>
              </a:rPr>
              <a:t>Expires</a:t>
            </a:r>
          </a:p>
          <a:p>
            <a:pPr lvl="1"/>
            <a:r>
              <a:rPr lang="fr-FR" dirty="0">
                <a:solidFill>
                  <a:schemeClr val="bg1">
                    <a:lumMod val="85000"/>
                  </a:schemeClr>
                </a:solidFill>
              </a:rPr>
              <a:t>Last-</a:t>
            </a:r>
            <a:r>
              <a:rPr lang="fr-FR" dirty="0" err="1">
                <a:solidFill>
                  <a:schemeClr val="bg1">
                    <a:lumMod val="85000"/>
                  </a:schemeClr>
                </a:solidFill>
              </a:rPr>
              <a:t>Modified</a:t>
            </a:r>
            <a:endParaRPr lang="fr-FR" dirty="0">
              <a:solidFill>
                <a:schemeClr val="bg1">
                  <a:lumMod val="85000"/>
                </a:schemeClr>
              </a:solidFill>
            </a:endParaRPr>
          </a:p>
          <a:p>
            <a:pPr lvl="1"/>
            <a:r>
              <a:rPr lang="fr-FR" dirty="0" err="1">
                <a:solidFill>
                  <a:schemeClr val="bg1">
                    <a:lumMod val="85000"/>
                  </a:schemeClr>
                </a:solidFill>
              </a:rPr>
              <a:t>Pragma</a:t>
            </a:r>
            <a:endParaRPr lang="fr-FR" dirty="0">
              <a:solidFill>
                <a:schemeClr val="bg1">
                  <a:lumMod val="85000"/>
                </a:schemeClr>
              </a:solidFill>
            </a:endParaRPr>
          </a:p>
          <a:p>
            <a:endParaRPr lang="fr-FR" dirty="0">
              <a:solidFill>
                <a:schemeClr val="bg1">
                  <a:lumMod val="85000"/>
                </a:schemeClr>
              </a:solidFill>
            </a:endParaRPr>
          </a:p>
          <a:p>
            <a:endParaRPr lang="fr-FR" dirty="0">
              <a:solidFill>
                <a:schemeClr val="bg1">
                  <a:lumMod val="85000"/>
                </a:schemeClr>
              </a:solidFill>
            </a:endParaRPr>
          </a:p>
        </p:txBody>
      </p:sp>
    </p:spTree>
    <p:extLst>
      <p:ext uri="{BB962C8B-B14F-4D97-AF65-F5344CB8AC3E}">
        <p14:creationId xmlns:p14="http://schemas.microsoft.com/office/powerpoint/2010/main" val="1646232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Comment sécuriser une API REST ?</a:t>
            </a:r>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2</a:t>
            </a:fld>
            <a:endParaRPr lang="fr-FR"/>
          </a:p>
        </p:txBody>
      </p:sp>
      <p:sp>
        <p:nvSpPr>
          <p:cNvPr id="4" name="Sous-titre 2">
            <a:extLst>
              <a:ext uri="{FF2B5EF4-FFF2-40B4-BE49-F238E27FC236}">
                <a16:creationId xmlns:a16="http://schemas.microsoft.com/office/drawing/2014/main" id="{8A074D72-D3BA-4BFC-8021-3D5DD23E4E89}"/>
              </a:ext>
            </a:extLst>
          </p:cNvPr>
          <p:cNvSpPr txBox="1">
            <a:spLocks/>
          </p:cNvSpPr>
          <p:nvPr/>
        </p:nvSpPr>
        <p:spPr>
          <a:xfrm>
            <a:off x="1283855" y="4874420"/>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fr-FR" dirty="0"/>
          </a:p>
          <a:p>
            <a:pPr marL="0" indent="0" algn="ctr">
              <a:buNone/>
            </a:pPr>
            <a:r>
              <a:rPr lang="fr-FR" dirty="0">
                <a:solidFill>
                  <a:schemeClr val="bg1">
                    <a:lumMod val="65000"/>
                  </a:schemeClr>
                </a:solidFill>
              </a:rPr>
              <a:t>Guillaume Chervet</a:t>
            </a:r>
          </a:p>
        </p:txBody>
      </p:sp>
    </p:spTree>
    <p:extLst>
      <p:ext uri="{BB962C8B-B14F-4D97-AF65-F5344CB8AC3E}">
        <p14:creationId xmlns:p14="http://schemas.microsoft.com/office/powerpoint/2010/main" val="1718546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a:xfrm>
            <a:off x="9321799" y="6436337"/>
            <a:ext cx="2743200" cy="365125"/>
          </a:xfrm>
        </p:spPr>
        <p:txBody>
          <a:bodyPr/>
          <a:lstStyle/>
          <a:p>
            <a:fld id="{B79E4878-4BCB-449E-94CF-AE2A0F6BB533}" type="slidenum">
              <a:rPr lang="fr-FR" smtClean="0"/>
              <a:t>20</a:t>
            </a:fld>
            <a:endParaRPr lang="fr-FR" dirty="0"/>
          </a:p>
        </p:txBody>
      </p: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68074" y="3987707"/>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84945" y="4219987"/>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84945" y="3320264"/>
            <a:ext cx="3869585" cy="646331"/>
          </a:xfrm>
          <a:prstGeom prst="rect">
            <a:avLst/>
          </a:prstGeom>
          <a:noFill/>
        </p:spPr>
        <p:txBody>
          <a:bodyPr wrap="none" rtlCol="0">
            <a:spAutoFit/>
          </a:bodyPr>
          <a:lstStyle/>
          <a:p>
            <a:r>
              <a:rPr lang="fr-FR" b="1" i="1" dirty="0">
                <a:solidFill>
                  <a:schemeClr val="accent1">
                    <a:lumMod val="75000"/>
                  </a:schemeClr>
                </a:solidFill>
              </a:rPr>
              <a:t>GET </a:t>
            </a:r>
            <a:r>
              <a:rPr lang="fr-FR" i="1" dirty="0">
                <a:solidFill>
                  <a:schemeClr val="accent1">
                    <a:lumMod val="75000"/>
                  </a:schemeClr>
                </a:solidFill>
              </a:rPr>
              <a:t>https://api.bworld.fr/doc HTTP/1.1</a:t>
            </a: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60028" y="4262212"/>
            <a:ext cx="5467360" cy="646331"/>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b="1" i="1" dirty="0">
                <a:solidFill>
                  <a:schemeClr val="accent6">
                    <a:lumMod val="50000"/>
                  </a:schemeClr>
                </a:solidFill>
              </a:rPr>
              <a:t>Access-Control-</a:t>
            </a:r>
            <a:r>
              <a:rPr lang="fr-FR" b="1" i="1" dirty="0" err="1">
                <a:solidFill>
                  <a:schemeClr val="accent6">
                    <a:lumMod val="50000"/>
                  </a:schemeClr>
                </a:solidFill>
              </a:rPr>
              <a:t>Allow</a:t>
            </a:r>
            <a:r>
              <a:rPr lang="fr-FR" b="1" i="1" dirty="0">
                <a:solidFill>
                  <a:schemeClr val="accent6">
                    <a:lumMod val="50000"/>
                  </a:schemeClr>
                </a:solidFill>
              </a:rPr>
              <a:t>-Origin: https://api.bworld.fr</a:t>
            </a:r>
          </a:p>
        </p:txBody>
      </p:sp>
      <p:sp>
        <p:nvSpPr>
          <p:cNvPr id="15" name="Titre 1">
            <a:extLst>
              <a:ext uri="{FF2B5EF4-FFF2-40B4-BE49-F238E27FC236}">
                <a16:creationId xmlns:a16="http://schemas.microsoft.com/office/drawing/2014/main" id="{015EABB7-61F4-4541-92AB-E157A00B2D13}"/>
              </a:ext>
            </a:extLst>
          </p:cNvPr>
          <p:cNvSpPr>
            <a:spLocks noGrp="1"/>
          </p:cNvSpPr>
          <p:nvPr>
            <p:ph type="title"/>
          </p:nvPr>
        </p:nvSpPr>
        <p:spPr>
          <a:xfrm>
            <a:off x="838200" y="136525"/>
            <a:ext cx="10515600" cy="1325563"/>
          </a:xfrm>
        </p:spPr>
        <p:txBody>
          <a:bodyPr/>
          <a:lstStyle/>
          <a:p>
            <a:pPr algn="ctr"/>
            <a:r>
              <a:rPr lang="en-US" dirty="0"/>
              <a:t>Request without </a:t>
            </a:r>
            <a:r>
              <a:rPr lang="fr-FR" dirty="0" err="1">
                <a:solidFill>
                  <a:schemeClr val="accent2">
                    <a:lumMod val="75000"/>
                  </a:schemeClr>
                </a:solidFill>
              </a:rPr>
              <a:t>preflighted</a:t>
            </a:r>
            <a:r>
              <a:rPr lang="fr-FR" dirty="0">
                <a:solidFill>
                  <a:schemeClr val="accent2">
                    <a:lumMod val="75000"/>
                  </a:schemeClr>
                </a:solidFill>
              </a:rPr>
              <a:t> </a:t>
            </a:r>
            <a:r>
              <a:rPr lang="fr-FR" dirty="0" err="1">
                <a:solidFill>
                  <a:schemeClr val="accent2">
                    <a:lumMod val="75000"/>
                  </a:schemeClr>
                </a:solidFill>
              </a:rPr>
              <a:t>requests</a:t>
            </a:r>
            <a:endParaRPr lang="fr-FR" dirty="0">
              <a:solidFill>
                <a:schemeClr val="accent2">
                  <a:lumMod val="75000"/>
                </a:schemeClr>
              </a:solidFill>
            </a:endParaRPr>
          </a:p>
        </p:txBody>
      </p:sp>
    </p:spTree>
    <p:extLst>
      <p:ext uri="{BB962C8B-B14F-4D97-AF65-F5344CB8AC3E}">
        <p14:creationId xmlns:p14="http://schemas.microsoft.com/office/powerpoint/2010/main" val="329664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0D0F5B-68A9-46A6-B3DF-CF303DA1BED1}"/>
              </a:ext>
            </a:extLst>
          </p:cNvPr>
          <p:cNvSpPr>
            <a:spLocks noGrp="1"/>
          </p:cNvSpPr>
          <p:nvPr>
            <p:ph type="title"/>
          </p:nvPr>
        </p:nvSpPr>
        <p:spPr>
          <a:xfrm>
            <a:off x="838200" y="136525"/>
            <a:ext cx="10515600" cy="1325563"/>
          </a:xfrm>
        </p:spPr>
        <p:txBody>
          <a:bodyPr/>
          <a:lstStyle/>
          <a:p>
            <a:r>
              <a:rPr lang="en-US" dirty="0"/>
              <a:t>Requests do not send or set any </a:t>
            </a:r>
            <a:r>
              <a:rPr lang="en-US" dirty="0">
                <a:solidFill>
                  <a:schemeClr val="accent2">
                    <a:lumMod val="75000"/>
                  </a:schemeClr>
                </a:solidFill>
              </a:rPr>
              <a:t>cookies</a:t>
            </a:r>
            <a:r>
              <a:rPr lang="en-US" dirty="0"/>
              <a:t> and do not send any </a:t>
            </a:r>
            <a:r>
              <a:rPr lang="en-US" dirty="0">
                <a:solidFill>
                  <a:schemeClr val="accent2">
                    <a:lumMod val="75000"/>
                  </a:schemeClr>
                </a:solidFill>
              </a:rPr>
              <a:t>credentials</a:t>
            </a:r>
            <a:r>
              <a:rPr lang="en-US" dirty="0"/>
              <a:t> by default.</a:t>
            </a:r>
            <a:endParaRPr lang="fr-FR" dirty="0"/>
          </a:p>
        </p:txBody>
      </p:sp>
      <p:sp>
        <p:nvSpPr>
          <p:cNvPr id="4" name="Espace réservé du numéro de diapositive 3">
            <a:extLst>
              <a:ext uri="{FF2B5EF4-FFF2-40B4-BE49-F238E27FC236}">
                <a16:creationId xmlns:a16="http://schemas.microsoft.com/office/drawing/2014/main" id="{4937AFA8-C65F-43B8-8B2C-4C87EFE8A309}"/>
              </a:ext>
            </a:extLst>
          </p:cNvPr>
          <p:cNvSpPr>
            <a:spLocks noGrp="1"/>
          </p:cNvSpPr>
          <p:nvPr>
            <p:ph type="sldNum" sz="quarter" idx="12"/>
          </p:nvPr>
        </p:nvSpPr>
        <p:spPr/>
        <p:txBody>
          <a:bodyPr/>
          <a:lstStyle/>
          <a:p>
            <a:fld id="{B79E4878-4BCB-449E-94CF-AE2A0F6BB533}" type="slidenum">
              <a:rPr lang="fr-FR" smtClean="0"/>
              <a:t>21</a:t>
            </a:fld>
            <a:endParaRPr lang="fr-FR"/>
          </a:p>
        </p:txBody>
      </p:sp>
      <p:sp>
        <p:nvSpPr>
          <p:cNvPr id="6" name="Rectangle 2">
            <a:extLst>
              <a:ext uri="{FF2B5EF4-FFF2-40B4-BE49-F238E27FC236}">
                <a16:creationId xmlns:a16="http://schemas.microsoft.com/office/drawing/2014/main" id="{C3E9B8A2-39B6-4791-B53A-1D5B8213EBE9}"/>
              </a:ext>
            </a:extLst>
          </p:cNvPr>
          <p:cNvSpPr>
            <a:spLocks noGrp="1" noChangeArrowheads="1"/>
          </p:cNvSpPr>
          <p:nvPr>
            <p:ph idx="1"/>
          </p:nvPr>
        </p:nvSpPr>
        <p:spPr bwMode="auto">
          <a:xfrm>
            <a:off x="699481" y="1911813"/>
            <a:ext cx="11423320" cy="39395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i="1" dirty="0">
                <a:solidFill>
                  <a:srgbClr val="808080"/>
                </a:solidFill>
                <a:latin typeface="Consolas" panose="020B0609020204030204" pitchFamily="49" charset="0"/>
              </a:rPr>
              <a:t>// </a:t>
            </a:r>
            <a:r>
              <a:rPr lang="fr-FR" altLang="fr-FR" i="1" dirty="0" err="1">
                <a:solidFill>
                  <a:srgbClr val="808080"/>
                </a:solidFill>
                <a:latin typeface="Consolas" panose="020B0609020204030204" pitchFamily="49" charset="0"/>
              </a:rPr>
              <a:t>old</a:t>
            </a:r>
            <a:r>
              <a:rPr lang="fr-FR" altLang="fr-FR" i="1" dirty="0">
                <a:solidFill>
                  <a:srgbClr val="808080"/>
                </a:solidFill>
                <a:latin typeface="Consolas" panose="020B0609020204030204" pitchFamily="49" charset="0"/>
              </a:rPr>
              <a:t> dom api</a:t>
            </a:r>
          </a:p>
          <a:p>
            <a:pPr marL="0" indent="0" eaLnBrk="0" fontAlgn="base" hangingPunct="0">
              <a:lnSpc>
                <a:spcPct val="100000"/>
              </a:lnSpc>
              <a:spcBef>
                <a:spcPct val="0"/>
              </a:spcBef>
              <a:spcAft>
                <a:spcPct val="0"/>
              </a:spcAft>
              <a:buNone/>
            </a:pPr>
            <a:r>
              <a:rPr kumimoji="0" lang="fr-FR" altLang="fr-FR" b="1" i="0" u="none" strike="noStrike" cap="none" normalizeH="0" baseline="0" dirty="0">
                <a:ln>
                  <a:noFill/>
                </a:ln>
                <a:solidFill>
                  <a:srgbClr val="000080"/>
                </a:solidFill>
                <a:effectLst/>
                <a:latin typeface="Consolas" panose="020B0609020204030204" pitchFamily="49" charset="0"/>
              </a:rPr>
              <a:t>var </a:t>
            </a:r>
            <a:r>
              <a:rPr kumimoji="0" lang="fr-FR" altLang="fr-FR" b="0" i="0" u="none" strike="noStrike" cap="none" normalizeH="0" baseline="0" dirty="0">
                <a:ln>
                  <a:noFill/>
                </a:ln>
                <a:solidFill>
                  <a:srgbClr val="458383"/>
                </a:solidFill>
                <a:effectLst/>
                <a:latin typeface="Consolas" panose="020B0609020204030204" pitchFamily="49" charset="0"/>
              </a:rPr>
              <a:t>client </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a:ln>
                  <a:noFill/>
                </a:ln>
                <a:solidFill>
                  <a:srgbClr val="000080"/>
                </a:solidFill>
                <a:effectLst/>
                <a:latin typeface="Consolas" panose="020B0609020204030204" pitchFamily="49" charset="0"/>
              </a:rPr>
              <a:t>new </a:t>
            </a:r>
            <a:r>
              <a:rPr kumimoji="0" lang="fr-FR" altLang="fr-FR" b="1" i="1" u="none" strike="noStrike" cap="none" normalizeH="0" baseline="0" dirty="0">
                <a:ln>
                  <a:noFill/>
                </a:ln>
                <a:solidFill>
                  <a:srgbClr val="660E7A"/>
                </a:solidFill>
                <a:effectLst/>
                <a:latin typeface="Consolas" panose="020B0609020204030204" pitchFamily="49" charset="0"/>
              </a:rPr>
              <a:t>XMLHttpRequest</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r>
              <a:rPr kumimoji="0" lang="fr-FR" altLang="fr-FR" b="0" i="0" u="none" strike="noStrike" cap="none" normalizeH="0" baseline="0" dirty="0" err="1">
                <a:ln>
                  <a:noFill/>
                </a:ln>
                <a:solidFill>
                  <a:srgbClr val="458383"/>
                </a:solidFill>
                <a:effectLst/>
                <a:latin typeface="Consolas" panose="020B0609020204030204" pitchFamily="49" charset="0"/>
              </a:rPr>
              <a:t>client</a:t>
            </a:r>
            <a:r>
              <a:rPr kumimoji="0" lang="fr-FR" altLang="fr-FR" b="0" i="0" u="none" strike="noStrike" cap="none" normalizeH="0" baseline="0" dirty="0" err="1">
                <a:ln>
                  <a:noFill/>
                </a:ln>
                <a:solidFill>
                  <a:srgbClr val="000000"/>
                </a:solidFill>
                <a:effectLst/>
                <a:latin typeface="Consolas" panose="020B0609020204030204" pitchFamily="49" charset="0"/>
              </a:rPr>
              <a:t>.</a:t>
            </a:r>
            <a:r>
              <a:rPr kumimoji="0" lang="fr-FR" altLang="fr-FR" b="0" i="0" u="none" strike="noStrike" cap="none" normalizeH="0" baseline="0" dirty="0" err="1">
                <a:ln>
                  <a:noFill/>
                </a:ln>
                <a:solidFill>
                  <a:srgbClr val="7A7A43"/>
                </a:solidFill>
                <a:effectLst/>
                <a:latin typeface="Consolas" panose="020B0609020204030204" pitchFamily="49" charset="0"/>
              </a:rPr>
              <a:t>open</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"GET"</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a:ln>
                  <a:noFill/>
                </a:ln>
                <a:solidFill>
                  <a:srgbClr val="008000"/>
                </a:solidFill>
                <a:effectLst/>
                <a:latin typeface="Consolas" panose="020B0609020204030204" pitchFamily="49" charset="0"/>
              </a:rPr>
              <a:t>"./devis"</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r>
              <a:rPr kumimoji="0" lang="fr-FR" altLang="fr-FR" b="0" i="0" u="none" strike="noStrike" cap="none" normalizeH="0" baseline="0" dirty="0" err="1">
                <a:ln>
                  <a:noFill/>
                </a:ln>
                <a:solidFill>
                  <a:srgbClr val="458383"/>
                </a:solidFill>
                <a:effectLst/>
                <a:latin typeface="Consolas" panose="020B0609020204030204" pitchFamily="49" charset="0"/>
              </a:rPr>
              <a:t>client</a:t>
            </a:r>
            <a:r>
              <a:rPr kumimoji="0" lang="fr-FR" altLang="fr-FR" b="0" i="0" u="none" strike="noStrike" cap="none" normalizeH="0" baseline="0" dirty="0" err="1">
                <a:ln>
                  <a:noFill/>
                </a:ln>
                <a:solidFill>
                  <a:srgbClr val="000000"/>
                </a:solidFill>
                <a:effectLst/>
                <a:latin typeface="Consolas" panose="020B0609020204030204" pitchFamily="49" charset="0"/>
              </a:rPr>
              <a:t>.</a:t>
            </a:r>
            <a:r>
              <a:rPr kumimoji="0" lang="fr-FR" altLang="fr-FR" b="1" i="0" u="none" strike="noStrike" cap="none" normalizeH="0" baseline="0" dirty="0" err="1">
                <a:ln>
                  <a:noFill/>
                </a:ln>
                <a:solidFill>
                  <a:srgbClr val="660E7A"/>
                </a:solidFill>
                <a:effectLst/>
                <a:latin typeface="Consolas" panose="020B0609020204030204" pitchFamily="49" charset="0"/>
              </a:rPr>
              <a:t>withCredentials</a:t>
            </a:r>
            <a:r>
              <a:rPr kumimoji="0" lang="fr-FR" altLang="fr-FR" b="1" i="0" u="none" strike="noStrike" cap="none" normalizeH="0" baseline="0" dirty="0">
                <a:ln>
                  <a:noFill/>
                </a:ln>
                <a:solidFill>
                  <a:srgbClr val="660E7A"/>
                </a:solidFill>
                <a:effectLst/>
                <a:latin typeface="Consolas" panose="020B0609020204030204" pitchFamily="49" charset="0"/>
              </a:rPr>
              <a:t> </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err="1">
                <a:ln>
                  <a:noFill/>
                </a:ln>
                <a:solidFill>
                  <a:srgbClr val="000080"/>
                </a:solidFill>
                <a:effectLst/>
                <a:latin typeface="Consolas" panose="020B0609020204030204" pitchFamily="49" charset="0"/>
              </a:rPr>
              <a:t>true</a:t>
            </a:r>
            <a:br>
              <a:rPr kumimoji="0" lang="fr-FR" altLang="fr-FR" b="1" i="0" u="none" strike="noStrike" cap="none" normalizeH="0" baseline="0" dirty="0">
                <a:ln>
                  <a:noFill/>
                </a:ln>
                <a:solidFill>
                  <a:srgbClr val="000080"/>
                </a:solidFill>
                <a:effectLst/>
                <a:latin typeface="Consolas" panose="020B0609020204030204" pitchFamily="49" charset="0"/>
              </a:rPr>
            </a:br>
            <a:br>
              <a:rPr kumimoji="0" lang="fr-FR" altLang="fr-FR" b="1" i="0" u="none" strike="noStrike" cap="none" normalizeH="0" baseline="0" dirty="0">
                <a:ln>
                  <a:noFill/>
                </a:ln>
                <a:solidFill>
                  <a:srgbClr val="000080"/>
                </a:solidFill>
                <a:effectLst/>
                <a:latin typeface="Consolas" panose="020B0609020204030204" pitchFamily="49" charset="0"/>
              </a:rPr>
            </a:br>
            <a:r>
              <a:rPr lang="fr-FR" altLang="fr-FR" i="1" dirty="0">
                <a:solidFill>
                  <a:srgbClr val="808080"/>
                </a:solidFill>
                <a:latin typeface="Consolas" panose="020B0609020204030204" pitchFamily="49" charset="0"/>
              </a:rPr>
              <a:t>// new dom api</a:t>
            </a:r>
            <a:br>
              <a:rPr kumimoji="0" lang="fr-FR" altLang="fr-FR" b="1" i="0" u="none" strike="noStrike" cap="none" normalizeH="0" baseline="0" dirty="0">
                <a:ln>
                  <a:noFill/>
                </a:ln>
                <a:solidFill>
                  <a:srgbClr val="000080"/>
                </a:solidFill>
                <a:effectLst/>
                <a:latin typeface="Consolas" panose="020B0609020204030204" pitchFamily="49" charset="0"/>
              </a:rPr>
            </a:br>
            <a:r>
              <a:rPr kumimoji="0" lang="fr-FR" altLang="fr-FR" b="0" i="1" u="none" strike="noStrike" cap="none" normalizeH="0" baseline="0" dirty="0" err="1">
                <a:ln>
                  <a:noFill/>
                </a:ln>
                <a:solidFill>
                  <a:srgbClr val="000000"/>
                </a:solidFill>
                <a:effectLst/>
                <a:latin typeface="Consolas" panose="020B0609020204030204" pitchFamily="49" charset="0"/>
              </a:rPr>
              <a:t>fetch</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"./devis"</a:t>
            </a:r>
            <a:r>
              <a:rPr kumimoji="0" lang="fr-FR" altLang="fr-FR" b="0" i="0" u="none" strike="noStrike" cap="none" normalizeH="0" baseline="0" dirty="0">
                <a:ln>
                  <a:noFill/>
                </a:ln>
                <a:solidFill>
                  <a:srgbClr val="000000"/>
                </a:solidFill>
                <a:effectLst/>
                <a:latin typeface="Consolas" panose="020B0609020204030204" pitchFamily="49" charset="0"/>
              </a:rPr>
              <a:t>, { </a:t>
            </a:r>
            <a:r>
              <a:rPr kumimoji="0" lang="fr-FR" altLang="fr-FR" b="1" i="0" u="none" strike="noStrike" cap="none" normalizeH="0" baseline="0" dirty="0" err="1">
                <a:ln>
                  <a:noFill/>
                </a:ln>
                <a:solidFill>
                  <a:srgbClr val="660E7A"/>
                </a:solidFill>
                <a:effectLst/>
                <a:latin typeface="Consolas" panose="020B0609020204030204" pitchFamily="49" charset="0"/>
              </a:rPr>
              <a:t>credentials</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a:t>
            </a:r>
            <a:r>
              <a:rPr kumimoji="0" lang="fr-FR" altLang="fr-FR" b="1" i="0" u="none" strike="noStrike" cap="none" normalizeH="0" baseline="0" dirty="0" err="1">
                <a:ln>
                  <a:noFill/>
                </a:ln>
                <a:solidFill>
                  <a:srgbClr val="008000"/>
                </a:solidFill>
                <a:effectLst/>
                <a:latin typeface="Consolas" panose="020B0609020204030204" pitchFamily="49" charset="0"/>
              </a:rPr>
              <a:t>include</a:t>
            </a:r>
            <a:r>
              <a:rPr kumimoji="0" lang="fr-FR" altLang="fr-FR" b="1" i="0" u="none" strike="noStrike" cap="none" normalizeH="0" baseline="0" dirty="0">
                <a:ln>
                  <a:noFill/>
                </a:ln>
                <a:solidFill>
                  <a:srgbClr val="008000"/>
                </a:solidFill>
                <a:effectLst/>
                <a:latin typeface="Consolas" panose="020B0609020204030204" pitchFamily="49" charset="0"/>
              </a:rPr>
              <a:t>" </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0" i="0" u="none" strike="noStrike" cap="none" normalizeH="0" baseline="0" dirty="0" err="1">
                <a:ln>
                  <a:noFill/>
                </a:ln>
                <a:solidFill>
                  <a:srgbClr val="7A7A43"/>
                </a:solidFill>
                <a:effectLst/>
                <a:latin typeface="Consolas" panose="020B0609020204030204" pitchFamily="49" charset="0"/>
              </a:rPr>
              <a:t>then</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0" i="1" u="none" strike="noStrike" cap="none" normalizeH="0" baseline="0" dirty="0">
                <a:ln>
                  <a:noFill/>
                </a:ln>
                <a:solidFill>
                  <a:srgbClr val="808080"/>
                </a:solidFill>
                <a:effectLst/>
                <a:latin typeface="Consolas" panose="020B0609020204030204" pitchFamily="49" charset="0"/>
              </a:rPr>
              <a:t>/* … */</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cxnSp>
        <p:nvCxnSpPr>
          <p:cNvPr id="8" name="Connecteur droit 7">
            <a:extLst>
              <a:ext uri="{FF2B5EF4-FFF2-40B4-BE49-F238E27FC236}">
                <a16:creationId xmlns:a16="http://schemas.microsoft.com/office/drawing/2014/main" id="{A418D130-850D-46E9-AE18-F6D82990082F}"/>
              </a:ext>
            </a:extLst>
          </p:cNvPr>
          <p:cNvCxnSpPr>
            <a:cxnSpLocks/>
          </p:cNvCxnSpPr>
          <p:nvPr/>
        </p:nvCxnSpPr>
        <p:spPr>
          <a:xfrm>
            <a:off x="468572" y="1745673"/>
            <a:ext cx="0" cy="3943927"/>
          </a:xfrm>
          <a:prstGeom prst="line">
            <a:avLst/>
          </a:prstGeom>
          <a:ln w="127000">
            <a:solidFill>
              <a:schemeClr val="tx2">
                <a:lumMod val="40000"/>
                <a:lumOff val="60000"/>
              </a:schemeClr>
            </a:solidFill>
            <a:prstDash val="solid"/>
            <a:headEnd type="none"/>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692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a:xfrm>
            <a:off x="9321799" y="6436337"/>
            <a:ext cx="2743200" cy="365125"/>
          </a:xfrm>
        </p:spPr>
        <p:txBody>
          <a:bodyPr/>
          <a:lstStyle/>
          <a:p>
            <a:fld id="{B79E4878-4BCB-449E-94CF-AE2A0F6BB533}" type="slidenum">
              <a:rPr lang="fr-FR" smtClean="0"/>
              <a:t>22</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035941"/>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715942"/>
            <a:ext cx="5925020"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 </a:t>
            </a:r>
            <a:r>
              <a:rPr lang="fr-FR" b="1" i="1" dirty="0" err="1">
                <a:solidFill>
                  <a:schemeClr val="accent2">
                    <a:lumMod val="75000"/>
                  </a:schemeClr>
                </a:solidFill>
              </a:rPr>
              <a:t>Authorization</a:t>
            </a:r>
            <a:endParaRPr lang="fr-FR" b="1" i="1" dirty="0">
              <a:solidFill>
                <a:schemeClr val="accent2">
                  <a:lumMod val="75000"/>
                </a:schemeClr>
              </a:solidFill>
            </a:endParaRP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268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424201"/>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305112"/>
            <a:ext cx="5920509" cy="1200329"/>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 </a:t>
            </a:r>
            <a:r>
              <a:rPr lang="fr-FR" b="1" i="1" dirty="0" err="1">
                <a:solidFill>
                  <a:schemeClr val="accent2">
                    <a:lumMod val="75000"/>
                  </a:schemeClr>
                </a:solidFill>
              </a:rPr>
              <a:t>Authorization</a:t>
            </a:r>
            <a:endParaRPr lang="fr-FR" b="1" i="1" dirty="0">
              <a:solidFill>
                <a:schemeClr val="accent6">
                  <a:lumMod val="50000"/>
                </a:schemeClr>
              </a:solidFill>
            </a:endParaRP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001909"/>
            <a:ext cx="3992118" cy="1200329"/>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a:t>
            </a:r>
            <a:r>
              <a:rPr lang="fr-FR" i="1" dirty="0">
                <a:solidFill>
                  <a:schemeClr val="accent1">
                    <a:lumMod val="75000"/>
                  </a:schemeClr>
                </a:solidFill>
                <a:hlinkClick r:id="rId4"/>
              </a:rPr>
              <a:t>www.lannexe-bretignolles.fr</a:t>
            </a:r>
            <a:endParaRPr lang="fr-FR" i="1" dirty="0">
              <a:solidFill>
                <a:schemeClr val="accent1">
                  <a:lumMod val="75000"/>
                </a:schemeClr>
              </a:solidFill>
            </a:endParaRPr>
          </a:p>
          <a:p>
            <a:r>
              <a:rPr lang="fr-FR" b="1" i="1" dirty="0">
                <a:solidFill>
                  <a:schemeClr val="accent2">
                    <a:lumMod val="75000"/>
                  </a:schemeClr>
                </a:solidFill>
              </a:rPr>
              <a:t>Autorisation: </a:t>
            </a:r>
            <a:r>
              <a:rPr lang="fr-FR" b="1" i="1" dirty="0" err="1">
                <a:solidFill>
                  <a:schemeClr val="accent2">
                    <a:lumMod val="75000"/>
                  </a:schemeClr>
                </a:solidFill>
              </a:rPr>
              <a:t>Bearer</a:t>
            </a:r>
            <a:r>
              <a:rPr lang="fr-FR" b="1" i="1" dirty="0">
                <a:solidFill>
                  <a:schemeClr val="accent2">
                    <a:lumMod val="75000"/>
                  </a:schemeClr>
                </a:solidFill>
              </a:rPr>
              <a:t> AMH.DON.QTW</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698706"/>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a:t>
            </a:r>
            <a:r>
              <a:rPr lang="fr-FR" i="1" dirty="0">
                <a:solidFill>
                  <a:schemeClr val="accent6">
                    <a:lumMod val="50000"/>
                  </a:schemeClr>
                </a:solidFill>
                <a:hlinkClick r:id="rId5"/>
              </a:rPr>
              <a:t>https://api.bworld.fr</a:t>
            </a:r>
            <a:br>
              <a:rPr lang="fr-FR" i="1" dirty="0">
                <a:solidFill>
                  <a:schemeClr val="accent6">
                    <a:lumMod val="50000"/>
                  </a:schemeClr>
                </a:solidFill>
              </a:rPr>
            </a:br>
            <a:r>
              <a:rPr lang="fr-FR" b="1" i="1" dirty="0">
                <a:solidFill>
                  <a:schemeClr val="accent2">
                    <a:lumMod val="75000"/>
                  </a:schemeClr>
                </a:solidFill>
              </a:rPr>
              <a:t>Access-Control-</a:t>
            </a:r>
            <a:r>
              <a:rPr lang="fr-FR" b="1" i="1" dirty="0" err="1">
                <a:solidFill>
                  <a:schemeClr val="accent2">
                    <a:lumMod val="75000"/>
                  </a:schemeClr>
                </a:solidFill>
              </a:rPr>
              <a:t>Allow</a:t>
            </a:r>
            <a:r>
              <a:rPr lang="fr-FR" b="1" i="1" dirty="0">
                <a:solidFill>
                  <a:schemeClr val="accent2">
                    <a:lumMod val="75000"/>
                  </a:schemeClr>
                </a:solidFill>
              </a:rPr>
              <a:t>-</a:t>
            </a:r>
            <a:r>
              <a:rPr lang="fr-FR" b="1" i="1" dirty="0" err="1">
                <a:solidFill>
                  <a:schemeClr val="accent2">
                    <a:lumMod val="75000"/>
                  </a:schemeClr>
                </a:solidFill>
              </a:rPr>
              <a:t>Credentials</a:t>
            </a:r>
            <a:r>
              <a:rPr lang="fr-FR" b="1" i="1" dirty="0">
                <a:solidFill>
                  <a:schemeClr val="accent2">
                    <a:lumMod val="75000"/>
                  </a:schemeClr>
                </a:solidFill>
              </a:rPr>
              <a:t>: </a:t>
            </a:r>
            <a:r>
              <a:rPr lang="fr-FR" b="1" i="1" dirty="0" err="1">
                <a:solidFill>
                  <a:schemeClr val="accent2">
                    <a:lumMod val="75000"/>
                  </a:schemeClr>
                </a:solidFill>
              </a:rPr>
              <a:t>true</a:t>
            </a:r>
            <a:endParaRPr lang="fr-FR" b="1" i="1" dirty="0">
              <a:solidFill>
                <a:schemeClr val="accent2">
                  <a:lumMod val="75000"/>
                </a:schemeClr>
              </a:solidFill>
            </a:endParaRPr>
          </a:p>
        </p:txBody>
      </p:sp>
    </p:spTree>
    <p:extLst>
      <p:ext uri="{BB962C8B-B14F-4D97-AF65-F5344CB8AC3E}">
        <p14:creationId xmlns:p14="http://schemas.microsoft.com/office/powerpoint/2010/main" val="1083634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a:xfrm>
            <a:off x="9321799" y="6436337"/>
            <a:ext cx="2743200" cy="365125"/>
          </a:xfrm>
        </p:spPr>
        <p:txBody>
          <a:bodyPr/>
          <a:lstStyle/>
          <a:p>
            <a:fld id="{B79E4878-4BCB-449E-94CF-AE2A0F6BB533}" type="slidenum">
              <a:rPr lang="fr-FR" smtClean="0"/>
              <a:t>23</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165247"/>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896771"/>
            <a:ext cx="4669227"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a:t>
            </a:r>
            <a:endParaRPr lang="fr-FR" i="1" dirty="0">
              <a:solidFill>
                <a:schemeClr val="accent2">
                  <a:lumMod val="75000"/>
                </a:schemeClr>
              </a:solidFill>
            </a:endParaRP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397787"/>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6025127"/>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553507"/>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785787"/>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733190"/>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1028256"/>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434418"/>
            <a:ext cx="5920509" cy="1477328"/>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a:t>
            </a:r>
          </a:p>
          <a:p>
            <a:r>
              <a:rPr lang="fr-FR" b="1" i="1" dirty="0">
                <a:solidFill>
                  <a:schemeClr val="accent2">
                    <a:lumMod val="75000"/>
                  </a:schemeClr>
                </a:solidFill>
              </a:rPr>
              <a:t>Access-Control-Max-Age: 1000 </a:t>
            </a:r>
            <a:r>
              <a:rPr lang="fr-FR" b="1" i="1" dirty="0">
                <a:solidFill>
                  <a:schemeClr val="bg1">
                    <a:lumMod val="65000"/>
                  </a:schemeClr>
                </a:solidFill>
              </a:rPr>
              <a:t>// seconds</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6005793"/>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580057"/>
            <a:ext cx="4045018" cy="923330"/>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828012"/>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a:t>
            </a:r>
            <a:r>
              <a:rPr lang="fr-FR" i="1" dirty="0">
                <a:solidFill>
                  <a:schemeClr val="accent6">
                    <a:lumMod val="50000"/>
                  </a:schemeClr>
                </a:solidFill>
                <a:hlinkClick r:id="rId4"/>
              </a:rPr>
              <a:t>https://api.bworld.fr</a:t>
            </a:r>
            <a:br>
              <a:rPr lang="fr-FR" i="1" dirty="0">
                <a:solidFill>
                  <a:schemeClr val="accent6">
                    <a:lumMod val="50000"/>
                  </a:schemeClr>
                </a:solidFill>
              </a:rPr>
            </a:br>
            <a:endParaRPr lang="fr-FR" i="1" dirty="0">
              <a:solidFill>
                <a:schemeClr val="accent2">
                  <a:lumMod val="75000"/>
                </a:schemeClr>
              </a:solidFill>
            </a:endParaRPr>
          </a:p>
        </p:txBody>
      </p:sp>
      <p:sp>
        <p:nvSpPr>
          <p:cNvPr id="15" name="Titre 1">
            <a:extLst>
              <a:ext uri="{FF2B5EF4-FFF2-40B4-BE49-F238E27FC236}">
                <a16:creationId xmlns:a16="http://schemas.microsoft.com/office/drawing/2014/main" id="{8D011841-02BD-41A0-89FB-74D16CB61C50}"/>
              </a:ext>
            </a:extLst>
          </p:cNvPr>
          <p:cNvSpPr>
            <a:spLocks noGrp="1"/>
          </p:cNvSpPr>
          <p:nvPr>
            <p:ph type="title"/>
          </p:nvPr>
        </p:nvSpPr>
        <p:spPr>
          <a:xfrm>
            <a:off x="-472729" y="-300431"/>
            <a:ext cx="12426755" cy="1220168"/>
          </a:xfrm>
        </p:spPr>
        <p:txBody>
          <a:bodyPr/>
          <a:lstStyle/>
          <a:p>
            <a:pPr algn="ctr"/>
            <a:r>
              <a:rPr lang="en-US" dirty="0"/>
              <a:t>Request with </a:t>
            </a:r>
            <a:r>
              <a:rPr lang="fr-FR" dirty="0" err="1"/>
              <a:t>preflighted</a:t>
            </a:r>
            <a:r>
              <a:rPr lang="fr-FR" dirty="0"/>
              <a:t> </a:t>
            </a:r>
            <a:r>
              <a:rPr lang="fr-FR" dirty="0" err="1"/>
              <a:t>requests</a:t>
            </a:r>
            <a:r>
              <a:rPr lang="fr-FR" dirty="0"/>
              <a:t> can </a:t>
            </a:r>
            <a:r>
              <a:rPr lang="fr-FR" dirty="0" err="1"/>
              <a:t>be</a:t>
            </a:r>
            <a:r>
              <a:rPr lang="fr-FR" dirty="0"/>
              <a:t> </a:t>
            </a:r>
            <a:r>
              <a:rPr lang="fr-FR" dirty="0" err="1">
                <a:solidFill>
                  <a:schemeClr val="accent2">
                    <a:lumMod val="75000"/>
                  </a:schemeClr>
                </a:solidFill>
              </a:rPr>
              <a:t>cached</a:t>
            </a:r>
            <a:endParaRPr lang="fr-FR" dirty="0">
              <a:solidFill>
                <a:schemeClr val="accent2">
                  <a:lumMod val="75000"/>
                </a:schemeClr>
              </a:solidFill>
            </a:endParaRPr>
          </a:p>
        </p:txBody>
      </p:sp>
    </p:spTree>
    <p:extLst>
      <p:ext uri="{BB962C8B-B14F-4D97-AF65-F5344CB8AC3E}">
        <p14:creationId xmlns:p14="http://schemas.microsoft.com/office/powerpoint/2010/main" val="2497248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en-US" sz="13800" dirty="0"/>
              <a:t>JWT</a:t>
            </a:r>
            <a:br>
              <a:rPr lang="en-US" sz="13800" dirty="0"/>
            </a:br>
            <a:r>
              <a:rPr lang="en-US" sz="9600" dirty="0"/>
              <a:t>JSON Web Token</a:t>
            </a:r>
            <a:endParaRPr lang="fr-FR" sz="13800" dirty="0"/>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24</a:t>
            </a:fld>
            <a:endParaRPr lang="fr-FR"/>
          </a:p>
        </p:txBody>
      </p:sp>
    </p:spTree>
    <p:extLst>
      <p:ext uri="{BB962C8B-B14F-4D97-AF65-F5344CB8AC3E}">
        <p14:creationId xmlns:p14="http://schemas.microsoft.com/office/powerpoint/2010/main" val="405104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1163FA-9001-4D87-BE8D-76D231AFEF3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B670DD5-01A8-4E8A-AB69-81D257CA84F3}"/>
              </a:ext>
            </a:extLst>
          </p:cNvPr>
          <p:cNvSpPr>
            <a:spLocks noGrp="1"/>
          </p:cNvSpPr>
          <p:nvPr>
            <p:ph idx="1"/>
          </p:nvPr>
        </p:nvSpPr>
        <p:spPr/>
        <p:txBody>
          <a:bodyPr>
            <a:normAutofit/>
          </a:bodyPr>
          <a:lstStyle/>
          <a:p>
            <a:pPr marL="0" indent="0" algn="ctr">
              <a:buNone/>
            </a:pPr>
            <a:r>
              <a:rPr lang="fr-FR" sz="4000" dirty="0" err="1"/>
              <a:t>Demo</a:t>
            </a:r>
            <a:r>
              <a:rPr lang="fr-FR" sz="4000" dirty="0"/>
              <a:t> JWT</a:t>
            </a:r>
          </a:p>
          <a:p>
            <a:pPr marL="0" indent="0" algn="ctr">
              <a:buNone/>
            </a:pPr>
            <a:r>
              <a:rPr lang="fr-FR" sz="4000" dirty="0"/>
              <a:t> </a:t>
            </a:r>
            <a:r>
              <a:rPr lang="fr-FR" sz="4000" dirty="0">
                <a:hlinkClick r:id="rId2"/>
              </a:rPr>
              <a:t>https://github.com/AxaGuilDEv/react-oidc</a:t>
            </a:r>
            <a:endParaRPr lang="fr-FR" sz="4000" dirty="0"/>
          </a:p>
          <a:p>
            <a:pPr marL="0" indent="0">
              <a:buNone/>
            </a:pPr>
            <a:endParaRPr lang="fr-FR" sz="4000" dirty="0"/>
          </a:p>
          <a:p>
            <a:pPr marL="0" indent="0" algn="ctr">
              <a:buNone/>
            </a:pPr>
            <a:r>
              <a:rPr lang="fr-FR" sz="4000" dirty="0">
                <a:hlinkClick r:id="rId3"/>
              </a:rPr>
              <a:t>https://github.com/guillaume-chervet/course.rest/raw/master/documentations/jwt.mp4</a:t>
            </a:r>
            <a:endParaRPr lang="fr-FR" sz="4000" dirty="0"/>
          </a:p>
          <a:p>
            <a:pPr marL="0" indent="0">
              <a:buNone/>
            </a:pPr>
            <a:endParaRPr lang="fr-FR" sz="4000" dirty="0"/>
          </a:p>
        </p:txBody>
      </p:sp>
      <p:sp>
        <p:nvSpPr>
          <p:cNvPr id="4" name="Espace réservé du numéro de diapositive 3">
            <a:extLst>
              <a:ext uri="{FF2B5EF4-FFF2-40B4-BE49-F238E27FC236}">
                <a16:creationId xmlns:a16="http://schemas.microsoft.com/office/drawing/2014/main" id="{591E8ABD-87F6-460C-8309-063EBC37BCBD}"/>
              </a:ext>
            </a:extLst>
          </p:cNvPr>
          <p:cNvSpPr>
            <a:spLocks noGrp="1"/>
          </p:cNvSpPr>
          <p:nvPr>
            <p:ph type="sldNum" sz="quarter" idx="12"/>
          </p:nvPr>
        </p:nvSpPr>
        <p:spPr/>
        <p:txBody>
          <a:bodyPr/>
          <a:lstStyle/>
          <a:p>
            <a:fld id="{B79E4878-4BCB-449E-94CF-AE2A0F6BB533}" type="slidenum">
              <a:rPr lang="fr-FR" smtClean="0"/>
              <a:t>25</a:t>
            </a:fld>
            <a:endParaRPr lang="fr-FR"/>
          </a:p>
        </p:txBody>
      </p:sp>
    </p:spTree>
    <p:extLst>
      <p:ext uri="{BB962C8B-B14F-4D97-AF65-F5344CB8AC3E}">
        <p14:creationId xmlns:p14="http://schemas.microsoft.com/office/powerpoint/2010/main" val="914426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365760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594360" y="637125"/>
            <a:ext cx="3163448" cy="5256371"/>
          </a:xfrm>
        </p:spPr>
        <p:txBody>
          <a:bodyPr>
            <a:normAutofit/>
          </a:bodyPr>
          <a:lstStyle/>
          <a:p>
            <a:r>
              <a:rPr lang="en-US" dirty="0"/>
              <a:t>What is JSON Web Token?</a:t>
            </a:r>
          </a:p>
        </p:txBody>
      </p:sp>
      <p:graphicFrame>
        <p:nvGraphicFramePr>
          <p:cNvPr id="5" name="Espace réservé du contenu 2">
            <a:extLst>
              <a:ext uri="{FF2B5EF4-FFF2-40B4-BE49-F238E27FC236}">
                <a16:creationId xmlns:a16="http://schemas.microsoft.com/office/drawing/2014/main" id="{3E7EE031-10DB-43EF-99C8-959814771783}"/>
              </a:ext>
            </a:extLst>
          </p:cNvPr>
          <p:cNvGraphicFramePr>
            <a:graphicFrameLocks noGrp="1"/>
          </p:cNvGraphicFramePr>
          <p:nvPr>
            <p:ph idx="1"/>
            <p:extLst>
              <p:ext uri="{D42A27DB-BD31-4B8C-83A1-F6EECF244321}">
                <p14:modId xmlns:p14="http://schemas.microsoft.com/office/powerpoint/2010/main" val="242066105"/>
              </p:ext>
            </p:extLst>
          </p:nvPr>
        </p:nvGraphicFramePr>
        <p:xfrm>
          <a:off x="4576052" y="303590"/>
          <a:ext cx="7240043"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7367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a:xfrm>
            <a:off x="9321799" y="6436337"/>
            <a:ext cx="2743200" cy="365125"/>
          </a:xfrm>
        </p:spPr>
        <p:txBody>
          <a:bodyPr/>
          <a:lstStyle/>
          <a:p>
            <a:fld id="{B79E4878-4BCB-449E-94CF-AE2A0F6BB533}" type="slidenum">
              <a:rPr lang="fr-FR" smtClean="0"/>
              <a:t>27</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6" y="2035941"/>
            <a:ext cx="6308435"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029527" y="1252358"/>
            <a:ext cx="396647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https://api.bworld/login  HTTP/1.1</a:t>
            </a:r>
            <a:br>
              <a:rPr lang="fr-FR" i="1" dirty="0">
                <a:solidFill>
                  <a:schemeClr val="accent1">
                    <a:lumMod val="75000"/>
                  </a:schemeClr>
                </a:solidFill>
              </a:rPr>
            </a:br>
            <a:r>
              <a:rPr lang="fr-FR" i="1" dirty="0" err="1">
                <a:solidFill>
                  <a:schemeClr val="accent1">
                    <a:lumMod val="75000"/>
                  </a:schemeClr>
                </a:solidFill>
              </a:rPr>
              <a:t>with</a:t>
            </a:r>
            <a:r>
              <a:rPr lang="fr-FR" i="1" dirty="0">
                <a:solidFill>
                  <a:schemeClr val="accent1">
                    <a:lumMod val="75000"/>
                  </a:schemeClr>
                </a:solidFill>
              </a:rPr>
              <a:t> </a:t>
            </a:r>
            <a:r>
              <a:rPr lang="fr-FR" i="1" dirty="0" err="1">
                <a:solidFill>
                  <a:schemeClr val="accent1">
                    <a:lumMod val="75000"/>
                  </a:schemeClr>
                </a:solidFill>
              </a:rPr>
              <a:t>username</a:t>
            </a:r>
            <a:r>
              <a:rPr lang="fr-FR" i="1" dirty="0">
                <a:solidFill>
                  <a:schemeClr val="accent1">
                    <a:lumMod val="75000"/>
                  </a:schemeClr>
                </a:solidFill>
              </a:rPr>
              <a:t> and </a:t>
            </a:r>
            <a:r>
              <a:rPr lang="fr-FR" i="1" dirty="0" err="1">
                <a:solidFill>
                  <a:schemeClr val="accent1">
                    <a:lumMod val="75000"/>
                  </a:schemeClr>
                </a:solidFill>
              </a:rPr>
              <a:t>password</a:t>
            </a:r>
            <a:endParaRPr lang="fr-FR" i="1" dirty="0">
              <a:solidFill>
                <a:schemeClr val="accent1">
                  <a:lumMod val="75000"/>
                </a:schemeClr>
              </a:solidFill>
            </a:endParaRP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3975" y="2702590"/>
            <a:ext cx="632782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4999328"/>
            <a:ext cx="6400799"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3915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l="19856" t="5183" r="13567" b="12643"/>
          <a:stretch/>
        </p:blipFill>
        <p:spPr bwMode="auto">
          <a:xfrm>
            <a:off x="9919358" y="1195452"/>
            <a:ext cx="3808160" cy="4700370"/>
          </a:xfrm>
          <a:prstGeom prst="rect">
            <a:avLst/>
          </a:prstGeom>
          <a:noFill/>
          <a:effectLst>
            <a:outerShdw blurRad="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224658"/>
            <a:ext cx="38382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https://api.bworld/doc  HTTP/1.1</a:t>
            </a:r>
          </a:p>
          <a:p>
            <a:r>
              <a:rPr lang="fr-FR" b="1" i="1" dirty="0">
                <a:solidFill>
                  <a:schemeClr val="accent2">
                    <a:lumMod val="75000"/>
                  </a:schemeClr>
                </a:solidFill>
              </a:rPr>
              <a:t>Autorisation: </a:t>
            </a:r>
            <a:r>
              <a:rPr lang="fr-FR" b="1" i="1" dirty="0" err="1">
                <a:solidFill>
                  <a:schemeClr val="accent2">
                    <a:lumMod val="75000"/>
                  </a:schemeClr>
                </a:solidFill>
              </a:rPr>
              <a:t>Bearer</a:t>
            </a:r>
            <a:r>
              <a:rPr lang="fr-FR" b="1" i="1" dirty="0">
                <a:solidFill>
                  <a:schemeClr val="accent2">
                    <a:lumMod val="75000"/>
                  </a:schemeClr>
                </a:solidFill>
              </a:rPr>
              <a:t> AMH.DON.QTW</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698706"/>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br>
              <a:rPr lang="fr-FR" i="1" dirty="0">
                <a:solidFill>
                  <a:schemeClr val="accent6">
                    <a:lumMod val="50000"/>
                  </a:schemeClr>
                </a:solidFill>
              </a:rPr>
            </a:br>
            <a:r>
              <a:rPr lang="fr-FR" b="1" i="1" dirty="0">
                <a:solidFill>
                  <a:schemeClr val="accent2">
                    <a:lumMod val="75000"/>
                  </a:schemeClr>
                </a:solidFill>
              </a:rPr>
              <a:t>Access-Control-</a:t>
            </a:r>
            <a:r>
              <a:rPr lang="fr-FR" b="1" i="1" dirty="0" err="1">
                <a:solidFill>
                  <a:schemeClr val="accent2">
                    <a:lumMod val="75000"/>
                  </a:schemeClr>
                </a:solidFill>
              </a:rPr>
              <a:t>Allow</a:t>
            </a:r>
            <a:r>
              <a:rPr lang="fr-FR" b="1" i="1" dirty="0">
                <a:solidFill>
                  <a:schemeClr val="accent2">
                    <a:lumMod val="75000"/>
                  </a:schemeClr>
                </a:solidFill>
              </a:rPr>
              <a:t>-</a:t>
            </a:r>
            <a:r>
              <a:rPr lang="fr-FR" b="1" i="1" dirty="0" err="1">
                <a:solidFill>
                  <a:schemeClr val="accent2">
                    <a:lumMod val="75000"/>
                  </a:schemeClr>
                </a:solidFill>
              </a:rPr>
              <a:t>Credentials</a:t>
            </a:r>
            <a:r>
              <a:rPr lang="fr-FR" b="1" i="1" dirty="0">
                <a:solidFill>
                  <a:schemeClr val="accent2">
                    <a:lumMod val="75000"/>
                  </a:schemeClr>
                </a:solidFill>
              </a:rPr>
              <a:t>: </a:t>
            </a:r>
            <a:r>
              <a:rPr lang="fr-FR" b="1" i="1" dirty="0" err="1">
                <a:solidFill>
                  <a:schemeClr val="accent2">
                    <a:lumMod val="75000"/>
                  </a:schemeClr>
                </a:solidFill>
              </a:rPr>
              <a:t>true</a:t>
            </a:r>
            <a:endParaRPr lang="fr-FR" b="1" i="1" dirty="0">
              <a:solidFill>
                <a:schemeClr val="accent2">
                  <a:lumMod val="75000"/>
                </a:schemeClr>
              </a:solidFill>
            </a:endParaRPr>
          </a:p>
        </p:txBody>
      </p:sp>
      <p:sp>
        <p:nvSpPr>
          <p:cNvPr id="15" name="ZoneTexte 14">
            <a:extLst>
              <a:ext uri="{FF2B5EF4-FFF2-40B4-BE49-F238E27FC236}">
                <a16:creationId xmlns:a16="http://schemas.microsoft.com/office/drawing/2014/main" id="{3B023875-EFDF-40D2-84B7-9A1577028611}"/>
              </a:ext>
            </a:extLst>
          </p:cNvPr>
          <p:cNvSpPr txBox="1"/>
          <p:nvPr/>
        </p:nvSpPr>
        <p:spPr>
          <a:xfrm>
            <a:off x="8039118" y="2821434"/>
            <a:ext cx="1651221" cy="369332"/>
          </a:xfrm>
          <a:prstGeom prst="rect">
            <a:avLst/>
          </a:prstGeom>
          <a:noFill/>
        </p:spPr>
        <p:txBody>
          <a:bodyPr wrap="none" rtlCol="0">
            <a:spAutoFit/>
          </a:bodyPr>
          <a:lstStyle/>
          <a:p>
            <a:r>
              <a:rPr lang="fr-FR" b="1" i="1" dirty="0">
                <a:solidFill>
                  <a:schemeClr val="accent6">
                    <a:lumMod val="50000"/>
                  </a:schemeClr>
                </a:solidFill>
              </a:rPr>
              <a:t>Return the JWT</a:t>
            </a:r>
            <a:endParaRPr lang="fr-FR" i="1" dirty="0">
              <a:solidFill>
                <a:schemeClr val="accent6">
                  <a:lumMod val="50000"/>
                </a:schemeClr>
              </a:solidFill>
            </a:endParaRPr>
          </a:p>
        </p:txBody>
      </p:sp>
      <p:sp>
        <p:nvSpPr>
          <p:cNvPr id="17" name="ZoneTexte 16">
            <a:extLst>
              <a:ext uri="{FF2B5EF4-FFF2-40B4-BE49-F238E27FC236}">
                <a16:creationId xmlns:a16="http://schemas.microsoft.com/office/drawing/2014/main" id="{1620C255-ECE5-485A-8CB0-512F1DA16FFB}"/>
              </a:ext>
            </a:extLst>
          </p:cNvPr>
          <p:cNvSpPr txBox="1"/>
          <p:nvPr/>
        </p:nvSpPr>
        <p:spPr>
          <a:xfrm>
            <a:off x="9919358" y="2190851"/>
            <a:ext cx="1636538" cy="369332"/>
          </a:xfrm>
          <a:prstGeom prst="rect">
            <a:avLst/>
          </a:prstGeom>
          <a:solidFill>
            <a:schemeClr val="bg1"/>
          </a:solidFill>
        </p:spPr>
        <p:txBody>
          <a:bodyPr wrap="none" rtlCol="0">
            <a:spAutoFit/>
          </a:bodyPr>
          <a:lstStyle/>
          <a:p>
            <a:r>
              <a:rPr lang="fr-FR" b="1" i="1" dirty="0" err="1">
                <a:solidFill>
                  <a:schemeClr val="accent6">
                    <a:lumMod val="50000"/>
                  </a:schemeClr>
                </a:solidFill>
              </a:rPr>
              <a:t>Create</a:t>
            </a:r>
            <a:r>
              <a:rPr lang="fr-FR" b="1" i="1" dirty="0">
                <a:solidFill>
                  <a:schemeClr val="accent6">
                    <a:lumMod val="50000"/>
                  </a:schemeClr>
                </a:solidFill>
              </a:rPr>
              <a:t> the JWT</a:t>
            </a:r>
            <a:endParaRPr lang="fr-FR" i="1" dirty="0">
              <a:solidFill>
                <a:schemeClr val="accent6">
                  <a:lumMod val="50000"/>
                </a:schemeClr>
              </a:solidFill>
            </a:endParaRPr>
          </a:p>
        </p:txBody>
      </p:sp>
      <p:sp>
        <p:nvSpPr>
          <p:cNvPr id="18" name="ZoneTexte 17">
            <a:extLst>
              <a:ext uri="{FF2B5EF4-FFF2-40B4-BE49-F238E27FC236}">
                <a16:creationId xmlns:a16="http://schemas.microsoft.com/office/drawing/2014/main" id="{05697FE3-E28C-4E58-8E5A-6E07E0EB1833}"/>
              </a:ext>
            </a:extLst>
          </p:cNvPr>
          <p:cNvSpPr txBox="1"/>
          <p:nvPr/>
        </p:nvSpPr>
        <p:spPr>
          <a:xfrm>
            <a:off x="9919358" y="4870989"/>
            <a:ext cx="2379593" cy="923330"/>
          </a:xfrm>
          <a:prstGeom prst="rect">
            <a:avLst/>
          </a:prstGeom>
          <a:solidFill>
            <a:schemeClr val="bg1"/>
          </a:solidFill>
        </p:spPr>
        <p:txBody>
          <a:bodyPr wrap="square" rtlCol="0">
            <a:spAutoFit/>
          </a:bodyPr>
          <a:lstStyle/>
          <a:p>
            <a:r>
              <a:rPr lang="fr-FR" b="1" i="1" dirty="0">
                <a:solidFill>
                  <a:schemeClr val="accent6">
                    <a:lumMod val="50000"/>
                  </a:schemeClr>
                </a:solidFill>
              </a:rPr>
              <a:t>Check JWT signature</a:t>
            </a:r>
            <a:br>
              <a:rPr lang="fr-FR" b="1" i="1" dirty="0">
                <a:solidFill>
                  <a:schemeClr val="accent6">
                    <a:lumMod val="50000"/>
                  </a:schemeClr>
                </a:solidFill>
              </a:rPr>
            </a:br>
            <a:r>
              <a:rPr lang="fr-FR" b="1" i="1" dirty="0">
                <a:solidFill>
                  <a:schemeClr val="accent6">
                    <a:lumMod val="50000"/>
                  </a:schemeClr>
                </a:solidFill>
              </a:rPr>
              <a:t>GET User information </a:t>
            </a:r>
            <a:r>
              <a:rPr lang="fr-FR" b="1" i="1" dirty="0" err="1">
                <a:solidFill>
                  <a:schemeClr val="accent6">
                    <a:lumMod val="50000"/>
                  </a:schemeClr>
                </a:solidFill>
              </a:rPr>
              <a:t>from</a:t>
            </a:r>
            <a:r>
              <a:rPr lang="fr-FR" b="1" i="1" dirty="0">
                <a:solidFill>
                  <a:schemeClr val="accent6">
                    <a:lumMod val="50000"/>
                  </a:schemeClr>
                </a:solidFill>
              </a:rPr>
              <a:t> the JWT</a:t>
            </a:r>
            <a:endParaRPr lang="fr-FR" i="1" dirty="0">
              <a:solidFill>
                <a:schemeClr val="accent6">
                  <a:lumMod val="50000"/>
                </a:schemeClr>
              </a:solidFill>
            </a:endParaRPr>
          </a:p>
        </p:txBody>
      </p:sp>
      <p:sp>
        <p:nvSpPr>
          <p:cNvPr id="26" name="Arc 25">
            <a:extLst>
              <a:ext uri="{FF2B5EF4-FFF2-40B4-BE49-F238E27FC236}">
                <a16:creationId xmlns:a16="http://schemas.microsoft.com/office/drawing/2014/main" id="{085CF1DB-25B4-4F50-9070-AA561F351377}"/>
              </a:ext>
            </a:extLst>
          </p:cNvPr>
          <p:cNvSpPr/>
          <p:nvPr/>
        </p:nvSpPr>
        <p:spPr>
          <a:xfrm>
            <a:off x="9160328" y="2013013"/>
            <a:ext cx="597967" cy="725008"/>
          </a:xfrm>
          <a:prstGeom prst="arc">
            <a:avLst>
              <a:gd name="adj1" fmla="val 16893589"/>
              <a:gd name="adj2" fmla="val 5586805"/>
            </a:avLst>
          </a:prstGeom>
          <a:ln w="50800">
            <a:solidFill>
              <a:schemeClr val="accent6">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1" name="Titre 1">
            <a:extLst>
              <a:ext uri="{FF2B5EF4-FFF2-40B4-BE49-F238E27FC236}">
                <a16:creationId xmlns:a16="http://schemas.microsoft.com/office/drawing/2014/main" id="{3B7DD013-5AAA-4661-88A2-C2417352C2AF}"/>
              </a:ext>
            </a:extLst>
          </p:cNvPr>
          <p:cNvSpPr>
            <a:spLocks noGrp="1"/>
          </p:cNvSpPr>
          <p:nvPr>
            <p:ph type="title"/>
          </p:nvPr>
        </p:nvSpPr>
        <p:spPr>
          <a:xfrm>
            <a:off x="263710" y="-130111"/>
            <a:ext cx="10515600" cy="1325563"/>
          </a:xfrm>
        </p:spPr>
        <p:txBody>
          <a:bodyPr/>
          <a:lstStyle/>
          <a:p>
            <a:r>
              <a:rPr lang="en-US" dirty="0"/>
              <a:t>Why JSON Web Token?</a:t>
            </a:r>
          </a:p>
        </p:txBody>
      </p:sp>
      <p:sp>
        <p:nvSpPr>
          <p:cNvPr id="34" name="Arc 33">
            <a:extLst>
              <a:ext uri="{FF2B5EF4-FFF2-40B4-BE49-F238E27FC236}">
                <a16:creationId xmlns:a16="http://schemas.microsoft.com/office/drawing/2014/main" id="{777152BA-A74B-49F8-A520-00AEB56A95C7}"/>
              </a:ext>
            </a:extLst>
          </p:cNvPr>
          <p:cNvSpPr/>
          <p:nvPr/>
        </p:nvSpPr>
        <p:spPr>
          <a:xfrm>
            <a:off x="9254482" y="4986735"/>
            <a:ext cx="597967" cy="725008"/>
          </a:xfrm>
          <a:prstGeom prst="arc">
            <a:avLst>
              <a:gd name="adj1" fmla="val 16893589"/>
              <a:gd name="adj2" fmla="val 5586805"/>
            </a:avLst>
          </a:prstGeom>
          <a:ln w="50800">
            <a:solidFill>
              <a:schemeClr val="accent6">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4030774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1B89E8-F88B-40A4-A39E-3946440B1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335AE8D-B60B-4BC5-98A0-ADB3712C8D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rgbClr val="2E51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2" name="Titre 1">
            <a:extLst>
              <a:ext uri="{FF2B5EF4-FFF2-40B4-BE49-F238E27FC236}">
                <a16:creationId xmlns:a16="http://schemas.microsoft.com/office/drawing/2014/main" id="{79DAB319-1B61-450A-ABC0-13FB0A987E92}"/>
              </a:ext>
            </a:extLst>
          </p:cNvPr>
          <p:cNvSpPr>
            <a:spLocks noGrp="1"/>
          </p:cNvSpPr>
          <p:nvPr>
            <p:ph type="title"/>
          </p:nvPr>
        </p:nvSpPr>
        <p:spPr>
          <a:xfrm>
            <a:off x="962563" y="501649"/>
            <a:ext cx="10266875" cy="954625"/>
          </a:xfrm>
        </p:spPr>
        <p:txBody>
          <a:bodyPr>
            <a:normAutofit/>
          </a:bodyPr>
          <a:lstStyle/>
          <a:p>
            <a:pPr algn="ctr"/>
            <a:endParaRPr lang="fr-FR" sz="4000">
              <a:solidFill>
                <a:srgbClr val="FFFFFF"/>
              </a:solidFill>
            </a:endParaRPr>
          </a:p>
        </p:txBody>
      </p:sp>
      <p:sp>
        <p:nvSpPr>
          <p:cNvPr id="3" name="Espace réservé du contenu 2">
            <a:extLst>
              <a:ext uri="{FF2B5EF4-FFF2-40B4-BE49-F238E27FC236}">
                <a16:creationId xmlns:a16="http://schemas.microsoft.com/office/drawing/2014/main" id="{12F17B03-CE04-4DEC-A9CB-DEDC27827ADD}"/>
              </a:ext>
            </a:extLst>
          </p:cNvPr>
          <p:cNvSpPr>
            <a:spLocks noGrp="1"/>
          </p:cNvSpPr>
          <p:nvPr>
            <p:ph idx="1"/>
          </p:nvPr>
        </p:nvSpPr>
        <p:spPr>
          <a:xfrm>
            <a:off x="1295400" y="1766888"/>
            <a:ext cx="9601200" cy="2128838"/>
          </a:xfrm>
        </p:spPr>
        <p:txBody>
          <a:bodyPr anchor="t">
            <a:normAutofit lnSpcReduction="10000"/>
          </a:bodyPr>
          <a:lstStyle/>
          <a:p>
            <a:pPr marL="0" indent="0">
              <a:buNone/>
            </a:pPr>
            <a:r>
              <a:rPr lang="en-US" sz="3200" dirty="0">
                <a:solidFill>
                  <a:srgbClr val="FFFFFF"/>
                </a:solidFill>
              </a:rPr>
              <a:t>The  Authorization: &lt;type&gt; &lt;credentials&gt; pattern was introduced by the W3C in HTTP 1.0, and has been reused in many places since. Many web servers support multiple methods of authorization. In those cases sending just the token isn't sufficient.</a:t>
            </a:r>
          </a:p>
          <a:p>
            <a:endParaRPr lang="fr-FR" sz="3200" dirty="0">
              <a:solidFill>
                <a:srgbClr val="FFFFFF"/>
              </a:solidFill>
            </a:endParaRPr>
          </a:p>
        </p:txBody>
      </p:sp>
      <p:sp>
        <p:nvSpPr>
          <p:cNvPr id="4" name="Espace réservé du numéro de diapositive 3">
            <a:extLst>
              <a:ext uri="{FF2B5EF4-FFF2-40B4-BE49-F238E27FC236}">
                <a16:creationId xmlns:a16="http://schemas.microsoft.com/office/drawing/2014/main" id="{9D268C61-78D5-4FD8-9A00-B95D5EAB85DD}"/>
              </a:ext>
            </a:extLst>
          </p:cNvPr>
          <p:cNvSpPr>
            <a:spLocks noGrp="1"/>
          </p:cNvSpPr>
          <p:nvPr>
            <p:ph type="sldNum" sz="quarter" idx="12"/>
          </p:nvPr>
        </p:nvSpPr>
        <p:spPr>
          <a:xfrm>
            <a:off x="8610600" y="6356350"/>
            <a:ext cx="2743200" cy="365125"/>
          </a:xfrm>
        </p:spPr>
        <p:txBody>
          <a:bodyPr>
            <a:normAutofit/>
          </a:bodyPr>
          <a:lstStyle/>
          <a:p>
            <a:pPr>
              <a:spcAft>
                <a:spcPts val="600"/>
              </a:spcAft>
            </a:pPr>
            <a:fld id="{B79E4878-4BCB-449E-94CF-AE2A0F6BB533}" type="slidenum">
              <a:rPr lang="fr-FR">
                <a:solidFill>
                  <a:schemeClr val="bg1">
                    <a:lumMod val="75000"/>
                    <a:lumOff val="25000"/>
                  </a:schemeClr>
                </a:solidFill>
              </a:rPr>
              <a:pPr>
                <a:spcAft>
                  <a:spcPts val="600"/>
                </a:spcAft>
              </a:pPr>
              <a:t>28</a:t>
            </a:fld>
            <a:endParaRPr lang="fr-FR" dirty="0">
              <a:solidFill>
                <a:schemeClr val="bg1">
                  <a:lumMod val="75000"/>
                  <a:lumOff val="25000"/>
                </a:schemeClr>
              </a:solidFill>
            </a:endParaRPr>
          </a:p>
        </p:txBody>
      </p:sp>
      <p:sp>
        <p:nvSpPr>
          <p:cNvPr id="5" name="Espace réservé du contenu 2">
            <a:extLst>
              <a:ext uri="{FF2B5EF4-FFF2-40B4-BE49-F238E27FC236}">
                <a16:creationId xmlns:a16="http://schemas.microsoft.com/office/drawing/2014/main" id="{15D09052-567C-4DA4-87EC-1E4A1ED0DA36}"/>
              </a:ext>
            </a:extLst>
          </p:cNvPr>
          <p:cNvSpPr txBox="1">
            <a:spLocks/>
          </p:cNvSpPr>
          <p:nvPr/>
        </p:nvSpPr>
        <p:spPr>
          <a:xfrm>
            <a:off x="7430491" y="1285806"/>
            <a:ext cx="4658140" cy="4996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7" name="Rectangle 6">
            <a:extLst>
              <a:ext uri="{FF2B5EF4-FFF2-40B4-BE49-F238E27FC236}">
                <a16:creationId xmlns:a16="http://schemas.microsoft.com/office/drawing/2014/main" id="{FBB97C6A-D75F-4F1C-BA82-864EF9DB4EED}"/>
              </a:ext>
            </a:extLst>
          </p:cNvPr>
          <p:cNvSpPr/>
          <p:nvPr/>
        </p:nvSpPr>
        <p:spPr>
          <a:xfrm>
            <a:off x="1901674" y="4990013"/>
            <a:ext cx="8994926" cy="1077218"/>
          </a:xfrm>
          <a:prstGeom prst="rect">
            <a:avLst/>
          </a:prstGeom>
          <a:solidFill>
            <a:schemeClr val="accent2">
              <a:lumMod val="75000"/>
            </a:schemeClr>
          </a:solidFill>
        </p:spPr>
        <p:txBody>
          <a:bodyPr wrap="square">
            <a:spAutoFit/>
          </a:bodyPr>
          <a:lstStyle/>
          <a:p>
            <a:r>
              <a:rPr lang="fr-FR" sz="3200" b="1" i="1" dirty="0"/>
              <a:t>Autorisation: </a:t>
            </a:r>
            <a:r>
              <a:rPr lang="fr-FR" sz="3200" b="1" i="1" dirty="0" err="1"/>
              <a:t>Bearer</a:t>
            </a:r>
            <a:r>
              <a:rPr lang="fr-FR" sz="3200" b="1" i="1" dirty="0"/>
              <a:t> AMH.DON.QTW</a:t>
            </a:r>
          </a:p>
          <a:p>
            <a:r>
              <a:rPr lang="fr-FR" sz="3200" b="1" i="1" dirty="0" err="1"/>
              <a:t>Authorization</a:t>
            </a:r>
            <a:r>
              <a:rPr lang="fr-FR" sz="3200" b="1" i="1" dirty="0"/>
              <a:t>: Basic YWxhZGRpbjpvcGVuc2VzYW1l</a:t>
            </a:r>
          </a:p>
        </p:txBody>
      </p:sp>
    </p:spTree>
    <p:extLst>
      <p:ext uri="{BB962C8B-B14F-4D97-AF65-F5344CB8AC3E}">
        <p14:creationId xmlns:p14="http://schemas.microsoft.com/office/powerpoint/2010/main" val="80835684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re 1"/>
          <p:cNvSpPr>
            <a:spLocks noGrp="1"/>
          </p:cNvSpPr>
          <p:nvPr>
            <p:ph type="title"/>
          </p:nvPr>
        </p:nvSpPr>
        <p:spPr>
          <a:xfrm>
            <a:off x="777240" y="731519"/>
            <a:ext cx="2845191" cy="3237579"/>
          </a:xfrm>
        </p:spPr>
        <p:txBody>
          <a:bodyPr>
            <a:normAutofit/>
          </a:bodyPr>
          <a:lstStyle/>
          <a:p>
            <a:r>
              <a:rPr lang="en-US" sz="3800">
                <a:solidFill>
                  <a:srgbClr val="FFFFFF"/>
                </a:solidFill>
              </a:rPr>
              <a:t>When should you use JSON Web Tokens?</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p:cNvSpPr>
            <a:spLocks noGrp="1"/>
          </p:cNvSpPr>
          <p:nvPr>
            <p:ph idx="1"/>
          </p:nvPr>
        </p:nvSpPr>
        <p:spPr>
          <a:xfrm>
            <a:off x="4379709" y="686862"/>
            <a:ext cx="7037591" cy="5475129"/>
          </a:xfrm>
        </p:spPr>
        <p:txBody>
          <a:bodyPr anchor="ctr">
            <a:normAutofit fontScale="92500"/>
          </a:bodyPr>
          <a:lstStyle/>
          <a:p>
            <a:pPr marL="0" indent="0">
              <a:buNone/>
            </a:pPr>
            <a:r>
              <a:rPr lang="en-US" sz="3600" b="1" dirty="0"/>
              <a:t>Authentication</a:t>
            </a:r>
          </a:p>
          <a:p>
            <a:pPr marL="0" indent="0">
              <a:buNone/>
            </a:pPr>
            <a:r>
              <a:rPr lang="en-US" sz="2200" dirty="0"/>
              <a:t>This is the most common scenario for using JWT. Once the user is logged in, each subsequent request will include the JWT, allowing the user to access routes, services, and resources that are permitted with that token. Single Sign On is a feature that widely uses JWT nowadays, because of its small overhead and its ability to be easily used across different domains.</a:t>
            </a:r>
          </a:p>
          <a:p>
            <a:endParaRPr lang="en-US" sz="2200" dirty="0"/>
          </a:p>
          <a:p>
            <a:pPr marL="0" indent="0">
              <a:lnSpc>
                <a:spcPct val="100000"/>
              </a:lnSpc>
              <a:buNone/>
            </a:pPr>
            <a:r>
              <a:rPr lang="en-US" sz="3600" b="1" dirty="0"/>
              <a:t>Information Exchange</a:t>
            </a:r>
          </a:p>
          <a:p>
            <a:pPr marL="0" indent="0">
              <a:buNone/>
            </a:pPr>
            <a:r>
              <a:rPr lang="en-US" sz="2200" dirty="0"/>
              <a:t>JSON Web Tokens are a good way of securely transmitting information between parties, because as they can be signed, for example using public/private key pairs, you can be sure that the senders are who they say they are. Additionally, as the signature is calculated using the header and the payload, you can also verify that the content hasn't been tampered with.</a:t>
            </a:r>
          </a:p>
        </p:txBody>
      </p:sp>
      <p:sp>
        <p:nvSpPr>
          <p:cNvPr id="4" name="Rectangle 3">
            <a:extLst>
              <a:ext uri="{FF2B5EF4-FFF2-40B4-BE49-F238E27FC236}">
                <a16:creationId xmlns:a16="http://schemas.microsoft.com/office/drawing/2014/main" id="{29146F55-35F4-46B3-9D6F-C9A92BDB1995}"/>
              </a:ext>
            </a:extLst>
          </p:cNvPr>
          <p:cNvSpPr/>
          <p:nvPr/>
        </p:nvSpPr>
        <p:spPr>
          <a:xfrm>
            <a:off x="-493253" y="6396335"/>
            <a:ext cx="2311722" cy="461665"/>
          </a:xfrm>
          <a:prstGeom prst="rect">
            <a:avLst/>
          </a:prstGeom>
        </p:spPr>
        <p:txBody>
          <a:bodyPr wrap="none">
            <a:spAutoFit/>
          </a:bodyPr>
          <a:lstStyle/>
          <a:p>
            <a:pPr lvl="1" algn="ctr">
              <a:spcAft>
                <a:spcPts val="600"/>
              </a:spcAft>
            </a:pPr>
            <a:r>
              <a:rPr lang="en-US" sz="2400" dirty="0">
                <a:hlinkClick r:id="rId2"/>
              </a:rPr>
              <a:t>https://jwt.io</a:t>
            </a:r>
            <a:endParaRPr lang="en-US" sz="2400" dirty="0"/>
          </a:p>
        </p:txBody>
      </p:sp>
    </p:spTree>
    <p:extLst>
      <p:ext uri="{BB962C8B-B14F-4D97-AF65-F5344CB8AC3E}">
        <p14:creationId xmlns:p14="http://schemas.microsoft.com/office/powerpoint/2010/main" val="2238388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Sommaire</a:t>
            </a:r>
          </a:p>
        </p:txBody>
      </p:sp>
      <p:sp>
        <p:nvSpPr>
          <p:cNvPr id="3" name="Espace réservé du contenu 2"/>
          <p:cNvSpPr>
            <a:spLocks noGrp="1"/>
          </p:cNvSpPr>
          <p:nvPr>
            <p:ph idx="1"/>
          </p:nvPr>
        </p:nvSpPr>
        <p:spPr>
          <a:xfrm>
            <a:off x="838200" y="1468619"/>
            <a:ext cx="10515600" cy="5203644"/>
          </a:xfrm>
        </p:spPr>
        <p:txBody>
          <a:bodyPr>
            <a:normAutofit fontScale="85000" lnSpcReduction="10000"/>
          </a:bodyPr>
          <a:lstStyle/>
          <a:p>
            <a:pPr marL="514350" indent="-514350">
              <a:buFont typeface="+mj-lt"/>
              <a:buAutoNum type="arabicPeriod"/>
            </a:pPr>
            <a:r>
              <a:rPr lang="fr-FR" sz="4000" dirty="0">
                <a:solidFill>
                  <a:schemeClr val="tx1">
                    <a:lumMod val="95000"/>
                    <a:lumOff val="5000"/>
                  </a:schemeClr>
                </a:solidFill>
              </a:rPr>
              <a:t>Rappel sur HTTPS</a:t>
            </a:r>
          </a:p>
          <a:p>
            <a:pPr marL="514350" indent="-514350">
              <a:buFont typeface="+mj-lt"/>
              <a:buAutoNum type="arabicPeriod"/>
            </a:pPr>
            <a:endParaRPr lang="fr-FR" sz="4000" dirty="0"/>
          </a:p>
          <a:p>
            <a:pPr marL="514350" indent="-514350">
              <a:buFont typeface="+mj-lt"/>
              <a:buAutoNum type="arabicPeriod"/>
            </a:pPr>
            <a:r>
              <a:rPr lang="fr-FR" sz="4000" dirty="0"/>
              <a:t>Comment gérer correctement les requêtes cross </a:t>
            </a:r>
            <a:r>
              <a:rPr lang="fr-FR" sz="4000" dirty="0" err="1"/>
              <a:t>domain</a:t>
            </a:r>
            <a:r>
              <a:rPr lang="fr-FR" sz="4000" dirty="0"/>
              <a:t> avec CORS ?</a:t>
            </a:r>
          </a:p>
          <a:p>
            <a:pPr marL="514350" indent="-514350">
              <a:buFont typeface="+mj-lt"/>
              <a:buAutoNum type="arabicPeriod"/>
            </a:pPr>
            <a:endParaRPr lang="en-US" sz="3600" dirty="0"/>
          </a:p>
          <a:p>
            <a:pPr marL="514350" indent="-514350">
              <a:buFont typeface="+mj-lt"/>
              <a:buAutoNum type="arabicPeriod"/>
            </a:pPr>
            <a:r>
              <a:rPr lang="en-US" sz="3600" dirty="0"/>
              <a:t>Comment </a:t>
            </a:r>
            <a:r>
              <a:rPr lang="en-US" sz="3600" dirty="0" err="1"/>
              <a:t>échanger</a:t>
            </a:r>
            <a:r>
              <a:rPr lang="en-US" sz="3600" dirty="0"/>
              <a:t> des </a:t>
            </a:r>
            <a:r>
              <a:rPr lang="en-US" sz="3600" dirty="0" err="1"/>
              <a:t>informations</a:t>
            </a:r>
            <a:r>
              <a:rPr lang="en-US" sz="3600" dirty="0"/>
              <a:t> via le standard JWT ?</a:t>
            </a:r>
          </a:p>
          <a:p>
            <a:pPr marL="514350" indent="-514350">
              <a:buFont typeface="+mj-lt"/>
              <a:buAutoNum type="arabicPeriod"/>
            </a:pPr>
            <a:endParaRPr lang="en-US" sz="3600" dirty="0"/>
          </a:p>
          <a:p>
            <a:pPr marL="514350" indent="-514350">
              <a:buFont typeface="+mj-lt"/>
              <a:buAutoNum type="arabicPeriod"/>
            </a:pPr>
            <a:r>
              <a:rPr lang="fr-FR" sz="3600" dirty="0"/>
              <a:t>Bien comprendre les notions d’identification, autorisation et</a:t>
            </a:r>
            <a:r>
              <a:rPr lang="en-US" sz="3600" dirty="0"/>
              <a:t> </a:t>
            </a:r>
            <a:r>
              <a:rPr lang="en-US" sz="3600" dirty="0" err="1"/>
              <a:t>authentification</a:t>
            </a:r>
            <a:endParaRPr lang="fr-FR" sz="3600" dirty="0"/>
          </a:p>
          <a:p>
            <a:pPr marL="914400" lvl="1" indent="-457200">
              <a:buFont typeface="+mj-lt"/>
              <a:buAutoNum type="arabicPeriod"/>
            </a:pPr>
            <a:r>
              <a:rPr lang="fr-FR" sz="3200" dirty="0"/>
              <a:t>Focus sur </a:t>
            </a:r>
            <a:r>
              <a:rPr lang="fr-FR" sz="3200" dirty="0" err="1"/>
              <a:t>Oauth</a:t>
            </a:r>
            <a:r>
              <a:rPr lang="fr-FR" sz="3200" dirty="0"/>
              <a:t> 2.0</a:t>
            </a:r>
          </a:p>
          <a:p>
            <a:pPr marL="914400" lvl="1" indent="-457200">
              <a:buFont typeface="+mj-lt"/>
              <a:buAutoNum type="arabicPeriod"/>
            </a:pPr>
            <a:r>
              <a:rPr lang="fr-FR" sz="3200" dirty="0"/>
              <a:t>Focus sur </a:t>
            </a:r>
            <a:r>
              <a:rPr lang="fr-FR" sz="3200" dirty="0" err="1"/>
              <a:t>OpenID</a:t>
            </a:r>
            <a:r>
              <a:rPr lang="fr-FR" sz="3200" dirty="0"/>
              <a:t> </a:t>
            </a:r>
            <a:r>
              <a:rPr lang="fr-FR" sz="3200" dirty="0" err="1"/>
              <a:t>Connect</a:t>
            </a:r>
            <a:endParaRPr lang="fr-FR" sz="3200" dirty="0"/>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3</a:t>
            </a:fld>
            <a:endParaRPr lang="fr-FR"/>
          </a:p>
        </p:txBody>
      </p:sp>
    </p:spTree>
    <p:extLst>
      <p:ext uri="{BB962C8B-B14F-4D97-AF65-F5344CB8AC3E}">
        <p14:creationId xmlns:p14="http://schemas.microsoft.com/office/powerpoint/2010/main" val="2395498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9965E5-6FED-45EF-8C62-7B6F5D51703C}"/>
              </a:ext>
            </a:extLst>
          </p:cNvPr>
          <p:cNvSpPr>
            <a:spLocks noGrp="1"/>
          </p:cNvSpPr>
          <p:nvPr>
            <p:ph type="title"/>
          </p:nvPr>
        </p:nvSpPr>
        <p:spPr>
          <a:xfrm>
            <a:off x="648931" y="444538"/>
            <a:ext cx="3651467" cy="1676603"/>
          </a:xfrm>
        </p:spPr>
        <p:txBody>
          <a:bodyPr vert="horz" lIns="91440" tIns="45720" rIns="91440" bIns="45720" rtlCol="0" anchor="ctr">
            <a:normAutofit/>
          </a:bodyPr>
          <a:lstStyle/>
          <a:p>
            <a:r>
              <a:rPr lang="en-US" sz="3700" dirty="0">
                <a:solidFill>
                  <a:schemeClr val="tx1"/>
                </a:solidFill>
              </a:rPr>
              <a:t>What is the JSON Web Token structure?</a:t>
            </a:r>
          </a:p>
        </p:txBody>
      </p:sp>
      <p:sp>
        <p:nvSpPr>
          <p:cNvPr id="6" name="Espace réservé du contenu 2">
            <a:extLst>
              <a:ext uri="{FF2B5EF4-FFF2-40B4-BE49-F238E27FC236}">
                <a16:creationId xmlns:a16="http://schemas.microsoft.com/office/drawing/2014/main" id="{7DD78909-3BD4-468F-B73F-7EEE67CE9E33}"/>
              </a:ext>
            </a:extLst>
          </p:cNvPr>
          <p:cNvSpPr txBox="1">
            <a:spLocks/>
          </p:cNvSpPr>
          <p:nvPr/>
        </p:nvSpPr>
        <p:spPr>
          <a:xfrm>
            <a:off x="648930" y="2325190"/>
            <a:ext cx="3984029" cy="38986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JSON Web Tokens consist of three parts separated by dots (.), which are:</a:t>
            </a:r>
          </a:p>
          <a:p>
            <a:pPr marL="514350"/>
            <a:r>
              <a:rPr lang="en-US" sz="2000" dirty="0">
                <a:solidFill>
                  <a:srgbClr val="FF0000"/>
                </a:solidFill>
              </a:rPr>
              <a:t>Header</a:t>
            </a:r>
          </a:p>
          <a:p>
            <a:pPr marL="514350"/>
            <a:r>
              <a:rPr lang="en-US" sz="2000" dirty="0">
                <a:solidFill>
                  <a:srgbClr val="CC00CC"/>
                </a:solidFill>
              </a:rPr>
              <a:t>Payload</a:t>
            </a:r>
          </a:p>
          <a:p>
            <a:pPr marL="514350"/>
            <a:r>
              <a:rPr lang="en-US" sz="2000" dirty="0">
                <a:solidFill>
                  <a:srgbClr val="00B0F0"/>
                </a:solidFill>
              </a:rPr>
              <a:t>Signature</a:t>
            </a:r>
          </a:p>
          <a:p>
            <a:pPr marL="0" indent="0">
              <a:buNone/>
            </a:pPr>
            <a:r>
              <a:rPr lang="en-US" sz="2000" dirty="0"/>
              <a:t>The output is three Base64 strings separated by dots that can be easily passed in HTML and HTTP environments:</a:t>
            </a:r>
            <a:endParaRPr lang="en-US" sz="2000" b="1" dirty="0"/>
          </a:p>
          <a:p>
            <a:pPr marL="0"/>
            <a:r>
              <a:rPr lang="en-US" sz="2000" dirty="0" err="1">
                <a:solidFill>
                  <a:srgbClr val="FF0000"/>
                </a:solidFill>
              </a:rPr>
              <a:t>xxxxx</a:t>
            </a:r>
            <a:r>
              <a:rPr lang="en-US" sz="2000" dirty="0" err="1"/>
              <a:t>.</a:t>
            </a:r>
            <a:r>
              <a:rPr lang="en-US" sz="2000" dirty="0" err="1">
                <a:solidFill>
                  <a:srgbClr val="CC00CC"/>
                </a:solidFill>
              </a:rPr>
              <a:t>yyyyy</a:t>
            </a:r>
            <a:r>
              <a:rPr lang="en-US" sz="2000" dirty="0" err="1"/>
              <a:t>.</a:t>
            </a:r>
            <a:r>
              <a:rPr lang="en-US" sz="2000" dirty="0" err="1">
                <a:solidFill>
                  <a:srgbClr val="00B0F0"/>
                </a:solidFill>
              </a:rPr>
              <a:t>zzzzz</a:t>
            </a:r>
            <a:endParaRPr lang="en-US" sz="2000" dirty="0">
              <a:solidFill>
                <a:srgbClr val="00B0F0"/>
              </a:solidFill>
            </a:endParaRPr>
          </a:p>
        </p:txBody>
      </p:sp>
      <p:pic>
        <p:nvPicPr>
          <p:cNvPr id="5" name="Picture 2" descr="JWT.IO Debugger">
            <a:extLst>
              <a:ext uri="{FF2B5EF4-FFF2-40B4-BE49-F238E27FC236}">
                <a16:creationId xmlns:a16="http://schemas.microsoft.com/office/drawing/2014/main" id="{EDC92E84-9677-4F78-8002-37134A87D3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44" r="-1" b="6845"/>
          <a:stretch/>
        </p:blipFill>
        <p:spPr bwMode="auto">
          <a:xfrm>
            <a:off x="4795810" y="0"/>
            <a:ext cx="7944831" cy="6990927"/>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9222F730-9456-45D4-B39B-EADDBB138286}"/>
              </a:ext>
            </a:extLst>
          </p:cNvPr>
          <p:cNvSpPr>
            <a:spLocks noGrp="1"/>
          </p:cNvSpPr>
          <p:nvPr>
            <p:ph type="sldNum" sz="quarter" idx="12"/>
          </p:nvPr>
        </p:nvSpPr>
        <p:spPr>
          <a:xfrm>
            <a:off x="10853928" y="6356350"/>
            <a:ext cx="685800" cy="365125"/>
          </a:xfrm>
        </p:spPr>
        <p:txBody>
          <a:bodyPr vert="horz" lIns="91440" tIns="45720" rIns="91440" bIns="45720" rtlCol="0" anchor="ctr">
            <a:normAutofit/>
          </a:bodyPr>
          <a:lstStyle/>
          <a:p>
            <a:pPr algn="l">
              <a:spcAft>
                <a:spcPts val="600"/>
              </a:spcAft>
              <a:defRPr/>
            </a:pPr>
            <a:fld id="{B79E4878-4BCB-449E-94CF-AE2A0F6BB533}" type="slidenum">
              <a:rPr lang="en-US">
                <a:solidFill>
                  <a:srgbClr val="FFFFFF"/>
                </a:solidFill>
                <a:latin typeface="Calibri" panose="020F0502020204030204"/>
              </a:rPr>
              <a:pPr algn="l">
                <a:spcAft>
                  <a:spcPts val="600"/>
                </a:spcAft>
                <a:defRPr/>
              </a:pPr>
              <a:t>30</a:t>
            </a:fld>
            <a:endParaRPr lang="en-US">
              <a:solidFill>
                <a:srgbClr val="FFFFFF"/>
              </a:solidFill>
              <a:latin typeface="Calibri" panose="020F0502020204030204"/>
            </a:endParaRPr>
          </a:p>
        </p:txBody>
      </p:sp>
      <p:sp>
        <p:nvSpPr>
          <p:cNvPr id="18" name="Rectangle 17">
            <a:extLst>
              <a:ext uri="{FF2B5EF4-FFF2-40B4-BE49-F238E27FC236}">
                <a16:creationId xmlns:a16="http://schemas.microsoft.com/office/drawing/2014/main" id="{C4CC3AE8-3D13-461C-8743-942E13DED7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3"/>
              </a:rPr>
              <a:t>https://jwt.io</a:t>
            </a:r>
            <a:endParaRPr lang="en-US"/>
          </a:p>
        </p:txBody>
      </p:sp>
    </p:spTree>
    <p:extLst>
      <p:ext uri="{BB962C8B-B14F-4D97-AF65-F5344CB8AC3E}">
        <p14:creationId xmlns:p14="http://schemas.microsoft.com/office/powerpoint/2010/main" val="2490358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1. Header</a:t>
            </a:r>
          </a:p>
        </p:txBody>
      </p:sp>
      <p:pic>
        <p:nvPicPr>
          <p:cNvPr id="6" name="Image 5"/>
          <p:cNvPicPr>
            <a:picLocks noChangeAspect="1"/>
          </p:cNvPicPr>
          <p:nvPr/>
        </p:nvPicPr>
        <p:blipFill rotWithShape="1">
          <a:blip r:embed="rId2"/>
          <a:srcRect t="1532" r="-1" b="-1"/>
          <a:stretch/>
        </p:blipFill>
        <p:spPr>
          <a:xfrm>
            <a:off x="1285386" y="2386121"/>
            <a:ext cx="4006159" cy="2351314"/>
          </a:xfrm>
          <a:prstGeom prst="rect">
            <a:avLst/>
          </a:prstGeom>
        </p:spPr>
      </p:pic>
      <p:sp>
        <p:nvSpPr>
          <p:cNvPr id="3" name="Espace réservé du contenu 2"/>
          <p:cNvSpPr>
            <a:spLocks noGrp="1"/>
          </p:cNvSpPr>
          <p:nvPr>
            <p:ph idx="1"/>
          </p:nvPr>
        </p:nvSpPr>
        <p:spPr>
          <a:xfrm>
            <a:off x="6670766" y="3317966"/>
            <a:ext cx="4683034" cy="2623864"/>
          </a:xfrm>
        </p:spPr>
        <p:txBody>
          <a:bodyPr anchor="t">
            <a:normAutofit/>
          </a:bodyPr>
          <a:lstStyle/>
          <a:p>
            <a:pPr marL="0" indent="0">
              <a:buNone/>
            </a:pPr>
            <a:r>
              <a:rPr lang="en-US" dirty="0">
                <a:solidFill>
                  <a:schemeClr val="accent6">
                    <a:lumMod val="75000"/>
                  </a:schemeClr>
                </a:solidFill>
              </a:rPr>
              <a:t>The header typically consists of two parts: the type of the token, which is JWT, and the hashing algorithm being used, such as HMAC SHA256 or RSA.</a:t>
            </a:r>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3"/>
              </a:rPr>
              <a:t>https://jwt.io</a:t>
            </a:r>
            <a:endParaRPr lang="en-US"/>
          </a:p>
        </p:txBody>
      </p:sp>
      <p:sp>
        <p:nvSpPr>
          <p:cNvPr id="9" name="Rectangle 8">
            <a:extLst>
              <a:ext uri="{FF2B5EF4-FFF2-40B4-BE49-F238E27FC236}">
                <a16:creationId xmlns:a16="http://schemas.microsoft.com/office/drawing/2014/main" id="{87150F5B-FD4F-41F2-8A6A-FEDA3690F464}"/>
              </a:ext>
            </a:extLst>
          </p:cNvPr>
          <p:cNvSpPr/>
          <p:nvPr/>
        </p:nvSpPr>
        <p:spPr>
          <a:xfrm>
            <a:off x="1640357" y="4741501"/>
            <a:ext cx="3296216" cy="1200329"/>
          </a:xfrm>
          <a:prstGeom prst="rect">
            <a:avLst/>
          </a:prstGeom>
          <a:solidFill>
            <a:schemeClr val="accent6">
              <a:lumMod val="75000"/>
            </a:schemeClr>
          </a:solidFill>
        </p:spPr>
        <p:txBody>
          <a:bodyPr wrap="square">
            <a:spAutoFit/>
          </a:bodyPr>
          <a:lstStyle/>
          <a:p>
            <a:r>
              <a:rPr lang="en-US" dirty="0">
                <a:solidFill>
                  <a:schemeClr val="bg1"/>
                </a:solidFill>
              </a:rPr>
              <a:t>The payload is then </a:t>
            </a:r>
            <a:r>
              <a:rPr lang="en-US" b="1" dirty="0">
                <a:solidFill>
                  <a:schemeClr val="bg1"/>
                </a:solidFill>
              </a:rPr>
              <a:t>Base64Url</a:t>
            </a:r>
            <a:r>
              <a:rPr lang="en-US" dirty="0">
                <a:solidFill>
                  <a:schemeClr val="bg1"/>
                </a:solidFill>
              </a:rPr>
              <a:t> encoded to form the first part of the JSON Web Token.</a:t>
            </a:r>
          </a:p>
        </p:txBody>
      </p:sp>
    </p:spTree>
    <p:extLst>
      <p:ext uri="{BB962C8B-B14F-4D97-AF65-F5344CB8AC3E}">
        <p14:creationId xmlns:p14="http://schemas.microsoft.com/office/powerpoint/2010/main" val="3103952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2. Payload</a:t>
            </a:r>
          </a:p>
        </p:txBody>
      </p:sp>
      <p:sp>
        <p:nvSpPr>
          <p:cNvPr id="3" name="Espace réservé du contenu 2"/>
          <p:cNvSpPr>
            <a:spLocks noGrp="1"/>
          </p:cNvSpPr>
          <p:nvPr>
            <p:ph idx="1"/>
          </p:nvPr>
        </p:nvSpPr>
        <p:spPr>
          <a:xfrm>
            <a:off x="6609806" y="2963962"/>
            <a:ext cx="4743994" cy="3308822"/>
          </a:xfrm>
        </p:spPr>
        <p:txBody>
          <a:bodyPr anchor="t">
            <a:normAutofit/>
          </a:bodyPr>
          <a:lstStyle/>
          <a:p>
            <a:pPr marL="0" indent="0">
              <a:buNone/>
            </a:pPr>
            <a:r>
              <a:rPr lang="en-US" dirty="0">
                <a:solidFill>
                  <a:schemeClr val="accent6">
                    <a:lumMod val="75000"/>
                  </a:schemeClr>
                </a:solidFill>
              </a:rPr>
              <a:t>Contains the claims. Claims are statements about an entity (typically, the user) and additional metadata.</a:t>
            </a:r>
          </a:p>
          <a:p>
            <a:pPr marL="0" indent="0">
              <a:buNone/>
            </a:pPr>
            <a:r>
              <a:rPr lang="en-US" dirty="0">
                <a:solidFill>
                  <a:schemeClr val="accent6">
                    <a:lumMod val="75000"/>
                  </a:schemeClr>
                </a:solidFill>
              </a:rPr>
              <a:t>There are 3 types of claims:</a:t>
            </a:r>
            <a:r>
              <a:rPr lang="en-US" dirty="0"/>
              <a:t> </a:t>
            </a:r>
            <a:r>
              <a:rPr lang="en-US" i="1" dirty="0">
                <a:solidFill>
                  <a:srgbClr val="0070C0"/>
                </a:solidFill>
              </a:rPr>
              <a:t>reserved</a:t>
            </a:r>
            <a:r>
              <a:rPr lang="en-US" dirty="0"/>
              <a:t>, </a:t>
            </a:r>
            <a:r>
              <a:rPr lang="en-US" i="1" dirty="0">
                <a:solidFill>
                  <a:srgbClr val="0070C0"/>
                </a:solidFill>
              </a:rPr>
              <a:t>public</a:t>
            </a:r>
            <a:r>
              <a:rPr lang="en-US" dirty="0"/>
              <a:t>, </a:t>
            </a:r>
            <a:r>
              <a:rPr lang="en-US" dirty="0">
                <a:solidFill>
                  <a:schemeClr val="accent6">
                    <a:lumMod val="75000"/>
                  </a:schemeClr>
                </a:solidFill>
              </a:rPr>
              <a:t>and</a:t>
            </a:r>
            <a:r>
              <a:rPr lang="en-US" dirty="0"/>
              <a:t> </a:t>
            </a:r>
            <a:r>
              <a:rPr lang="en-US" i="1" dirty="0">
                <a:solidFill>
                  <a:srgbClr val="0070C0"/>
                </a:solidFill>
              </a:rPr>
              <a:t>private</a:t>
            </a:r>
            <a:r>
              <a:rPr lang="en-US" dirty="0"/>
              <a:t> </a:t>
            </a:r>
            <a:r>
              <a:rPr lang="en-US" dirty="0">
                <a:solidFill>
                  <a:schemeClr val="accent6">
                    <a:lumMod val="75000"/>
                  </a:schemeClr>
                </a:solidFill>
              </a:rPr>
              <a:t>claims.</a:t>
            </a:r>
          </a:p>
          <a:p>
            <a:endParaRPr lang="en-US" dirty="0"/>
          </a:p>
          <a:p>
            <a:endParaRPr lang="en-US" dirty="0"/>
          </a:p>
          <a:p>
            <a:endParaRPr lang="en-US" dirty="0"/>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2"/>
              </a:rPr>
              <a:t>https://jwt.io</a:t>
            </a:r>
            <a:endParaRPr lang="en-US"/>
          </a:p>
        </p:txBody>
      </p:sp>
      <p:pic>
        <p:nvPicPr>
          <p:cNvPr id="8" name="Image 7">
            <a:extLst>
              <a:ext uri="{FF2B5EF4-FFF2-40B4-BE49-F238E27FC236}">
                <a16:creationId xmlns:a16="http://schemas.microsoft.com/office/drawing/2014/main" id="{13A0E2E2-A420-4601-AAE1-5D9985AC0BC4}"/>
              </a:ext>
            </a:extLst>
          </p:cNvPr>
          <p:cNvPicPr>
            <a:picLocks noChangeAspect="1"/>
          </p:cNvPicPr>
          <p:nvPr/>
        </p:nvPicPr>
        <p:blipFill>
          <a:blip r:embed="rId3"/>
          <a:stretch>
            <a:fillRect/>
          </a:stretch>
        </p:blipFill>
        <p:spPr>
          <a:xfrm>
            <a:off x="1512516" y="2688558"/>
            <a:ext cx="3634250" cy="1929815"/>
          </a:xfrm>
          <a:prstGeom prst="rect">
            <a:avLst/>
          </a:prstGeom>
        </p:spPr>
      </p:pic>
      <p:sp>
        <p:nvSpPr>
          <p:cNvPr id="7" name="Rectangle 6">
            <a:extLst>
              <a:ext uri="{FF2B5EF4-FFF2-40B4-BE49-F238E27FC236}">
                <a16:creationId xmlns:a16="http://schemas.microsoft.com/office/drawing/2014/main" id="{E8E527CA-F809-4F29-BC27-5D7074DA8398}"/>
              </a:ext>
            </a:extLst>
          </p:cNvPr>
          <p:cNvSpPr/>
          <p:nvPr/>
        </p:nvSpPr>
        <p:spPr>
          <a:xfrm>
            <a:off x="1681533" y="4740424"/>
            <a:ext cx="3296216" cy="1200329"/>
          </a:xfrm>
          <a:prstGeom prst="rect">
            <a:avLst/>
          </a:prstGeom>
          <a:solidFill>
            <a:schemeClr val="accent6">
              <a:lumMod val="75000"/>
            </a:schemeClr>
          </a:solidFill>
        </p:spPr>
        <p:txBody>
          <a:bodyPr wrap="square">
            <a:spAutoFit/>
          </a:bodyPr>
          <a:lstStyle/>
          <a:p>
            <a:r>
              <a:rPr lang="en-US" dirty="0">
                <a:solidFill>
                  <a:schemeClr val="bg1"/>
                </a:solidFill>
              </a:rPr>
              <a:t>The payload is then </a:t>
            </a:r>
            <a:r>
              <a:rPr lang="en-US" b="1" dirty="0">
                <a:solidFill>
                  <a:schemeClr val="bg1"/>
                </a:solidFill>
              </a:rPr>
              <a:t>Base64Url</a:t>
            </a:r>
            <a:r>
              <a:rPr lang="en-US" dirty="0">
                <a:solidFill>
                  <a:schemeClr val="bg1"/>
                </a:solidFill>
              </a:rPr>
              <a:t> encoded to form the second part of the JSON Web Token.</a:t>
            </a:r>
          </a:p>
        </p:txBody>
      </p:sp>
    </p:spTree>
    <p:extLst>
      <p:ext uri="{BB962C8B-B14F-4D97-AF65-F5344CB8AC3E}">
        <p14:creationId xmlns:p14="http://schemas.microsoft.com/office/powerpoint/2010/main" val="3984622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3. Signature</a:t>
            </a:r>
          </a:p>
        </p:txBody>
      </p:sp>
      <p:sp>
        <p:nvSpPr>
          <p:cNvPr id="3" name="Espace réservé du contenu 2"/>
          <p:cNvSpPr>
            <a:spLocks noGrp="1"/>
          </p:cNvSpPr>
          <p:nvPr>
            <p:ph idx="1"/>
          </p:nvPr>
        </p:nvSpPr>
        <p:spPr>
          <a:xfrm>
            <a:off x="6848494" y="2322471"/>
            <a:ext cx="4549358" cy="4145280"/>
          </a:xfrm>
        </p:spPr>
        <p:txBody>
          <a:bodyPr anchor="t">
            <a:normAutofit fontScale="92500" lnSpcReduction="10000"/>
          </a:bodyPr>
          <a:lstStyle/>
          <a:p>
            <a:pPr marL="0" indent="0">
              <a:buNone/>
            </a:pPr>
            <a:r>
              <a:rPr lang="en-US" dirty="0">
                <a:solidFill>
                  <a:schemeClr val="accent6">
                    <a:lumMod val="75000"/>
                  </a:schemeClr>
                </a:solidFill>
              </a:rPr>
              <a:t>To create the signature part you have to take the encoded header, the encoded payload, a secret, the algorithm specified in the header, and sign that.</a:t>
            </a:r>
          </a:p>
          <a:p>
            <a:pPr marL="0" indent="0">
              <a:buNone/>
            </a:pPr>
            <a:endParaRPr lang="en-US" dirty="0">
              <a:solidFill>
                <a:schemeClr val="accent6">
                  <a:lumMod val="75000"/>
                </a:schemeClr>
              </a:solidFill>
            </a:endParaRPr>
          </a:p>
          <a:p>
            <a:pPr marL="0" indent="0">
              <a:buNone/>
            </a:pPr>
            <a:r>
              <a:rPr lang="en-US" dirty="0">
                <a:solidFill>
                  <a:schemeClr val="accent6">
                    <a:lumMod val="75000"/>
                  </a:schemeClr>
                </a:solidFill>
              </a:rPr>
              <a:t>The signature is used to verify that the sender of the JWT is who it says it is and to ensure that the message wasn't changed along the way.</a:t>
            </a:r>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2"/>
              </a:rPr>
              <a:t>https://jwt.io</a:t>
            </a:r>
            <a:endParaRPr lang="en-US"/>
          </a:p>
        </p:txBody>
      </p:sp>
      <p:pic>
        <p:nvPicPr>
          <p:cNvPr id="7" name="Image 6">
            <a:extLst>
              <a:ext uri="{FF2B5EF4-FFF2-40B4-BE49-F238E27FC236}">
                <a16:creationId xmlns:a16="http://schemas.microsoft.com/office/drawing/2014/main" id="{5D5F40DE-812B-40D1-A8E0-DC9C0B6DE24E}"/>
              </a:ext>
            </a:extLst>
          </p:cNvPr>
          <p:cNvPicPr>
            <a:picLocks noChangeAspect="1"/>
          </p:cNvPicPr>
          <p:nvPr/>
        </p:nvPicPr>
        <p:blipFill>
          <a:blip r:embed="rId3"/>
          <a:stretch>
            <a:fillRect/>
          </a:stretch>
        </p:blipFill>
        <p:spPr>
          <a:xfrm>
            <a:off x="981229" y="3539492"/>
            <a:ext cx="4505308" cy="1570658"/>
          </a:xfrm>
          <a:prstGeom prst="rect">
            <a:avLst/>
          </a:prstGeom>
        </p:spPr>
      </p:pic>
      <p:sp>
        <p:nvSpPr>
          <p:cNvPr id="5" name="Rectangle 4">
            <a:extLst>
              <a:ext uri="{FF2B5EF4-FFF2-40B4-BE49-F238E27FC236}">
                <a16:creationId xmlns:a16="http://schemas.microsoft.com/office/drawing/2014/main" id="{C770A092-AE3B-4C6B-8B5B-05BD1CAF1AF5}"/>
              </a:ext>
            </a:extLst>
          </p:cNvPr>
          <p:cNvSpPr/>
          <p:nvPr/>
        </p:nvSpPr>
        <p:spPr>
          <a:xfrm>
            <a:off x="981229" y="2860109"/>
            <a:ext cx="4653217" cy="646331"/>
          </a:xfrm>
          <a:prstGeom prst="rect">
            <a:avLst/>
          </a:prstGeom>
        </p:spPr>
        <p:txBody>
          <a:bodyPr wrap="square">
            <a:spAutoFit/>
          </a:bodyPr>
          <a:lstStyle/>
          <a:p>
            <a:r>
              <a:rPr lang="en-US" dirty="0"/>
              <a:t>Example with the use the HMAC SHA256 algorithm:</a:t>
            </a:r>
          </a:p>
        </p:txBody>
      </p:sp>
    </p:spTree>
    <p:extLst>
      <p:ext uri="{BB962C8B-B14F-4D97-AF65-F5344CB8AC3E}">
        <p14:creationId xmlns:p14="http://schemas.microsoft.com/office/powerpoint/2010/main" val="1287403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en-US" sz="7200" dirty="0"/>
              <a:t>Identification</a:t>
            </a:r>
            <a:br>
              <a:rPr lang="en-US" sz="7200" dirty="0"/>
            </a:br>
            <a:r>
              <a:rPr lang="en-US" sz="7200" dirty="0" err="1"/>
              <a:t>Authentification</a:t>
            </a:r>
            <a:br>
              <a:rPr lang="en-US" sz="7200" dirty="0"/>
            </a:br>
            <a:r>
              <a:rPr lang="en-US" sz="7200" dirty="0" err="1"/>
              <a:t>Authorisation</a:t>
            </a:r>
            <a:br>
              <a:rPr lang="en-US" sz="7200" dirty="0"/>
            </a:br>
            <a:r>
              <a:rPr lang="en-US" sz="7200" dirty="0"/>
              <a:t>OAUTH 2.0 </a:t>
            </a:r>
            <a:br>
              <a:rPr lang="en-US" sz="7200" dirty="0"/>
            </a:br>
            <a:r>
              <a:rPr lang="en-US" sz="7200" dirty="0" err="1"/>
              <a:t>OpenIdConnect</a:t>
            </a:r>
            <a:endParaRPr lang="fr-FR" sz="7200" dirty="0"/>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34</a:t>
            </a:fld>
            <a:endParaRPr lang="fr-FR"/>
          </a:p>
        </p:txBody>
      </p:sp>
    </p:spTree>
    <p:extLst>
      <p:ext uri="{BB962C8B-B14F-4D97-AF65-F5344CB8AC3E}">
        <p14:creationId xmlns:p14="http://schemas.microsoft.com/office/powerpoint/2010/main" val="887301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745F84B-4B68-4F11-AFC7-7F7D370A61CB}"/>
              </a:ext>
            </a:extLst>
          </p:cNvPr>
          <p:cNvSpPr>
            <a:spLocks noGrp="1"/>
          </p:cNvSpPr>
          <p:nvPr>
            <p:ph idx="1"/>
          </p:nvPr>
        </p:nvSpPr>
        <p:spPr>
          <a:xfrm>
            <a:off x="463732" y="679269"/>
            <a:ext cx="11229504" cy="5408884"/>
          </a:xfrm>
        </p:spPr>
        <p:txBody>
          <a:bodyPr>
            <a:normAutofit/>
          </a:bodyPr>
          <a:lstStyle/>
          <a:p>
            <a:pPr marL="0" indent="0" fontAlgn="base">
              <a:buNone/>
            </a:pPr>
            <a:r>
              <a:rPr lang="fr-FR" sz="4000" b="1" dirty="0"/>
              <a:t>Identification</a:t>
            </a:r>
            <a:r>
              <a:rPr lang="fr-FR" sz="4000" dirty="0"/>
              <a:t> : Qui êtes vous ? </a:t>
            </a:r>
            <a:r>
              <a:rPr lang="fr-FR" dirty="0">
                <a:solidFill>
                  <a:schemeClr val="accent1">
                    <a:lumMod val="75000"/>
                  </a:schemeClr>
                </a:solidFill>
              </a:rPr>
              <a:t>Exemple: Login</a:t>
            </a:r>
            <a:br>
              <a:rPr lang="fr-FR" dirty="0">
                <a:solidFill>
                  <a:schemeClr val="accent1">
                    <a:lumMod val="75000"/>
                  </a:schemeClr>
                </a:solidFill>
              </a:rPr>
            </a:br>
            <a:r>
              <a:rPr lang="fr-FR" dirty="0">
                <a:solidFill>
                  <a:schemeClr val="accent1">
                    <a:lumMod val="75000"/>
                  </a:schemeClr>
                </a:solidFill>
              </a:rPr>
              <a:t>Qui peut être authentifié? Un humain, une machine </a:t>
            </a:r>
            <a:endParaRPr lang="fr-FR" sz="4000" dirty="0">
              <a:solidFill>
                <a:schemeClr val="accent1">
                  <a:lumMod val="75000"/>
                </a:schemeClr>
              </a:solidFill>
            </a:endParaRPr>
          </a:p>
          <a:p>
            <a:pPr marL="0" indent="0" fontAlgn="base">
              <a:buNone/>
            </a:pPr>
            <a:endParaRPr lang="fr-FR" sz="4000" dirty="0"/>
          </a:p>
          <a:p>
            <a:pPr marL="0" indent="0" fontAlgn="base">
              <a:buNone/>
            </a:pPr>
            <a:r>
              <a:rPr lang="fr-FR" sz="4000" b="1" dirty="0"/>
              <a:t>Authentification</a:t>
            </a:r>
            <a:r>
              <a:rPr lang="fr-FR" sz="4000" dirty="0"/>
              <a:t> Êtes-vous réellement cette personne/machine ? </a:t>
            </a:r>
            <a:r>
              <a:rPr lang="fr-FR" dirty="0">
                <a:solidFill>
                  <a:schemeClr val="accent1">
                    <a:lumMod val="75000"/>
                  </a:schemeClr>
                </a:solidFill>
              </a:rPr>
              <a:t>Exemple : Mot de passe</a:t>
            </a:r>
            <a:endParaRPr lang="fr-FR" sz="4000" dirty="0">
              <a:solidFill>
                <a:schemeClr val="accent1">
                  <a:lumMod val="75000"/>
                </a:schemeClr>
              </a:solidFill>
            </a:endParaRPr>
          </a:p>
          <a:p>
            <a:pPr marL="0" indent="0" fontAlgn="base">
              <a:buNone/>
            </a:pPr>
            <a:endParaRPr lang="fr-FR" sz="4000" dirty="0"/>
          </a:p>
          <a:p>
            <a:pPr marL="0" indent="0" fontAlgn="base">
              <a:buNone/>
            </a:pPr>
            <a:r>
              <a:rPr lang="fr-FR" sz="4000" b="1" dirty="0"/>
              <a:t>Autorisation : </a:t>
            </a:r>
            <a:r>
              <a:rPr lang="fr-FR" sz="4000" dirty="0"/>
              <a:t>Est-ce que cette personne/machine à le droit d’</a:t>
            </a:r>
            <a:r>
              <a:rPr lang="fr-FR" sz="4000" dirty="0" err="1"/>
              <a:t>accèder</a:t>
            </a:r>
            <a:r>
              <a:rPr lang="fr-FR" sz="4000" dirty="0"/>
              <a:t> à cette ressource ?</a:t>
            </a:r>
          </a:p>
        </p:txBody>
      </p:sp>
      <p:sp>
        <p:nvSpPr>
          <p:cNvPr id="4" name="Espace réservé du numéro de diapositive 3">
            <a:extLst>
              <a:ext uri="{FF2B5EF4-FFF2-40B4-BE49-F238E27FC236}">
                <a16:creationId xmlns:a16="http://schemas.microsoft.com/office/drawing/2014/main" id="{4BDFA3AD-D02F-4078-BCED-F4922636C21E}"/>
              </a:ext>
            </a:extLst>
          </p:cNvPr>
          <p:cNvSpPr>
            <a:spLocks noGrp="1"/>
          </p:cNvSpPr>
          <p:nvPr>
            <p:ph type="sldNum" sz="quarter" idx="12"/>
          </p:nvPr>
        </p:nvSpPr>
        <p:spPr/>
        <p:txBody>
          <a:bodyPr/>
          <a:lstStyle/>
          <a:p>
            <a:fld id="{B79E4878-4BCB-449E-94CF-AE2A0F6BB533}" type="slidenum">
              <a:rPr lang="fr-FR" smtClean="0"/>
              <a:t>35</a:t>
            </a:fld>
            <a:endParaRPr lang="fr-FR"/>
          </a:p>
        </p:txBody>
      </p:sp>
    </p:spTree>
    <p:extLst>
      <p:ext uri="{BB962C8B-B14F-4D97-AF65-F5344CB8AC3E}">
        <p14:creationId xmlns:p14="http://schemas.microsoft.com/office/powerpoint/2010/main" val="2225613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1343025"/>
            <a:ext cx="10515600" cy="5257800"/>
          </a:xfrm>
        </p:spPr>
        <p:txBody>
          <a:bodyPr>
            <a:normAutofit/>
          </a:bodyPr>
          <a:lstStyle/>
          <a:p>
            <a:pPr marL="0" indent="0">
              <a:buNone/>
            </a:pPr>
            <a:r>
              <a:rPr lang="fr-FR" sz="4000" b="1" dirty="0"/>
              <a:t>Authentification</a:t>
            </a:r>
          </a:p>
          <a:p>
            <a:pPr marL="0" indent="0">
              <a:buNone/>
            </a:pPr>
            <a:r>
              <a:rPr lang="fr-FR" dirty="0">
                <a:solidFill>
                  <a:schemeClr val="accent1">
                    <a:lumMod val="75000"/>
                  </a:schemeClr>
                </a:solidFill>
              </a:rPr>
              <a:t>Réponse CODE </a:t>
            </a:r>
            <a:r>
              <a:rPr lang="fr-FR" b="1" dirty="0">
                <a:solidFill>
                  <a:srgbClr val="00B050"/>
                </a:solidFill>
              </a:rPr>
              <a:t>HTTP 401</a:t>
            </a:r>
            <a:r>
              <a:rPr lang="fr-FR" dirty="0">
                <a:solidFill>
                  <a:schemeClr val="accent1">
                    <a:lumMod val="75000"/>
                  </a:schemeClr>
                </a:solidFill>
              </a:rPr>
              <a:t>, si je ne suis pas authentifié et essaye d’</a:t>
            </a:r>
            <a:r>
              <a:rPr lang="fr-FR" dirty="0" err="1">
                <a:solidFill>
                  <a:schemeClr val="accent1">
                    <a:lumMod val="75000"/>
                  </a:schemeClr>
                </a:solidFill>
              </a:rPr>
              <a:t>accèder</a:t>
            </a:r>
            <a:r>
              <a:rPr lang="fr-FR" dirty="0">
                <a:solidFill>
                  <a:schemeClr val="accent1">
                    <a:lumMod val="75000"/>
                  </a:schemeClr>
                </a:solidFill>
              </a:rPr>
              <a:t> à une ressources privée</a:t>
            </a:r>
          </a:p>
          <a:p>
            <a:endParaRPr lang="fr-FR" dirty="0"/>
          </a:p>
          <a:p>
            <a:pPr marL="0" indent="0">
              <a:buNone/>
            </a:pPr>
            <a:r>
              <a:rPr lang="fr-FR" sz="4000" b="1" dirty="0"/>
              <a:t>Autorisation</a:t>
            </a:r>
          </a:p>
          <a:p>
            <a:pPr marL="0" indent="0">
              <a:buNone/>
            </a:pPr>
            <a:r>
              <a:rPr lang="fr-FR" dirty="0">
                <a:solidFill>
                  <a:schemeClr val="accent1">
                    <a:lumMod val="75000"/>
                  </a:schemeClr>
                </a:solidFill>
              </a:rPr>
              <a:t>Réponse CODE </a:t>
            </a:r>
            <a:r>
              <a:rPr lang="fr-FR" b="1" dirty="0">
                <a:solidFill>
                  <a:srgbClr val="00B050"/>
                </a:solidFill>
              </a:rPr>
              <a:t>HTTP 403</a:t>
            </a:r>
            <a:r>
              <a:rPr lang="fr-FR" dirty="0">
                <a:solidFill>
                  <a:schemeClr val="accent1">
                    <a:lumMod val="75000"/>
                  </a:schemeClr>
                </a:solidFill>
              </a:rPr>
              <a:t>, je suis authentifié mais je n’ai pas le droit d’</a:t>
            </a:r>
            <a:r>
              <a:rPr lang="fr-FR" dirty="0" err="1">
                <a:solidFill>
                  <a:schemeClr val="accent1">
                    <a:lumMod val="75000"/>
                  </a:schemeClr>
                </a:solidFill>
              </a:rPr>
              <a:t>accèder</a:t>
            </a:r>
            <a:r>
              <a:rPr lang="fr-FR" dirty="0">
                <a:solidFill>
                  <a:schemeClr val="accent1">
                    <a:lumMod val="75000"/>
                  </a:schemeClr>
                </a:solidFill>
              </a:rPr>
              <a:t> à la ressource</a:t>
            </a: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36</a:t>
            </a:fld>
            <a:endParaRPr lang="fr-FR"/>
          </a:p>
        </p:txBody>
      </p:sp>
      <p:sp>
        <p:nvSpPr>
          <p:cNvPr id="6" name="Titre 5">
            <a:extLst>
              <a:ext uri="{FF2B5EF4-FFF2-40B4-BE49-F238E27FC236}">
                <a16:creationId xmlns:a16="http://schemas.microsoft.com/office/drawing/2014/main" id="{32BC2D0C-5C67-4DEE-8A67-867B5103EE85}"/>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4257013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3475" y="306710"/>
            <a:ext cx="11904616" cy="832304"/>
          </a:xfrm>
        </p:spPr>
        <p:txBody>
          <a:bodyPr>
            <a:normAutofit fontScale="90000"/>
          </a:bodyPr>
          <a:lstStyle/>
          <a:p>
            <a:r>
              <a:rPr lang="fr-FR" dirty="0"/>
              <a:t>Nombreuses méthodes d’authentification HTTP</a:t>
            </a:r>
            <a:br>
              <a:rPr lang="fr-FR" dirty="0"/>
            </a:br>
            <a:endParaRPr lang="fr-FR" dirty="0"/>
          </a:p>
        </p:txBody>
      </p:sp>
      <p:sp>
        <p:nvSpPr>
          <p:cNvPr id="3" name="Espace réservé du contenu 2"/>
          <p:cNvSpPr>
            <a:spLocks noGrp="1"/>
          </p:cNvSpPr>
          <p:nvPr>
            <p:ph idx="1"/>
          </p:nvPr>
        </p:nvSpPr>
        <p:spPr>
          <a:xfrm>
            <a:off x="583475" y="1189423"/>
            <a:ext cx="9231086" cy="5411402"/>
          </a:xfrm>
        </p:spPr>
        <p:txBody>
          <a:bodyPr>
            <a:normAutofit fontScale="92500" lnSpcReduction="10000"/>
          </a:bodyPr>
          <a:lstStyle/>
          <a:p>
            <a:pPr marL="0" indent="0">
              <a:buNone/>
            </a:pPr>
            <a:r>
              <a:rPr lang="fr-FR" sz="3600" b="1" dirty="0"/>
              <a:t>Authentification de base</a:t>
            </a:r>
          </a:p>
          <a:p>
            <a:pPr marL="457200" lvl="1" indent="0">
              <a:buNone/>
            </a:pPr>
            <a:r>
              <a:rPr lang="fr-FR" sz="2200" dirty="0">
                <a:solidFill>
                  <a:schemeClr val="accent1">
                    <a:lumMod val="75000"/>
                  </a:schemeClr>
                </a:solidFill>
              </a:rPr>
              <a:t>C’est </a:t>
            </a:r>
            <a:r>
              <a:rPr lang="fr-FR" sz="2200" dirty="0" err="1">
                <a:solidFill>
                  <a:schemeClr val="accent1">
                    <a:lumMod val="75000"/>
                  </a:schemeClr>
                </a:solidFill>
              </a:rPr>
              <a:t>login:mot-de-passe</a:t>
            </a:r>
            <a:r>
              <a:rPr lang="fr-FR" sz="2200" dirty="0">
                <a:solidFill>
                  <a:schemeClr val="accent1">
                    <a:lumMod val="75000"/>
                  </a:schemeClr>
                </a:solidFill>
              </a:rPr>
              <a:t> ensuite encodée-en-base64 </a:t>
            </a:r>
            <a:r>
              <a:rPr lang="fr-FR" sz="2200" dirty="0" err="1">
                <a:solidFill>
                  <a:schemeClr val="accent1">
                    <a:lumMod val="75000"/>
                  </a:schemeClr>
                </a:solidFill>
              </a:rPr>
              <a:t>YWxhZGRpbjpzZXNhbWVPdXZyZVRvaQ</a:t>
            </a:r>
            <a:r>
              <a:rPr lang="fr-FR" sz="2200" dirty="0">
                <a:solidFill>
                  <a:schemeClr val="accent1">
                    <a:lumMod val="75000"/>
                  </a:schemeClr>
                </a:solidFill>
              </a:rPr>
              <a:t>==</a:t>
            </a:r>
          </a:p>
          <a:p>
            <a:pPr marL="457200" lvl="1" indent="0">
              <a:buNone/>
            </a:pPr>
            <a:r>
              <a:rPr lang="fr-FR" sz="2200" dirty="0">
                <a:solidFill>
                  <a:schemeClr val="accent1">
                    <a:lumMod val="75000"/>
                  </a:schemeClr>
                </a:solidFill>
              </a:rPr>
              <a:t>Exemple d’utilisation: </a:t>
            </a:r>
            <a:r>
              <a:rPr lang="fr-FR" sz="2200" dirty="0" err="1">
                <a:solidFill>
                  <a:schemeClr val="accent1">
                    <a:lumMod val="75000"/>
                  </a:schemeClr>
                </a:solidFill>
              </a:rPr>
              <a:t>Authorization</a:t>
            </a:r>
            <a:r>
              <a:rPr lang="fr-FR" sz="2200" dirty="0">
                <a:solidFill>
                  <a:schemeClr val="accent1">
                    <a:lumMod val="75000"/>
                  </a:schemeClr>
                </a:solidFill>
              </a:rPr>
              <a:t>: Basic YWxhZGRpbjpvcGVuc2VzYW1l</a:t>
            </a:r>
          </a:p>
          <a:p>
            <a:pPr marL="457200" lvl="1" indent="0">
              <a:buNone/>
            </a:pPr>
            <a:endParaRPr lang="fr-FR" sz="2000" dirty="0">
              <a:solidFill>
                <a:schemeClr val="accent6">
                  <a:lumMod val="75000"/>
                </a:schemeClr>
              </a:solidFill>
            </a:endParaRPr>
          </a:p>
          <a:p>
            <a:pPr marL="0" indent="0">
              <a:buNone/>
            </a:pPr>
            <a:r>
              <a:rPr lang="fr-FR" sz="3600" b="1" dirty="0"/>
              <a:t>Authentification Digest et </a:t>
            </a:r>
            <a:r>
              <a:rPr lang="fr-FR" sz="3600" b="1" dirty="0" err="1"/>
              <a:t>WDigest</a:t>
            </a:r>
            <a:endParaRPr lang="fr-FR" sz="3600" b="1" dirty="0"/>
          </a:p>
          <a:p>
            <a:pPr marL="457200" lvl="1" indent="0">
              <a:buNone/>
            </a:pPr>
            <a:r>
              <a:rPr lang="fr-FR" sz="2200" dirty="0">
                <a:solidFill>
                  <a:schemeClr val="accent1">
                    <a:lumMod val="75000"/>
                  </a:schemeClr>
                </a:solidFill>
              </a:rPr>
              <a:t>Comme l’authentification de base, sauf que le login et mot de passe circule en </a:t>
            </a:r>
            <a:r>
              <a:rPr lang="fr-FR" sz="2200" dirty="0" err="1">
                <a:solidFill>
                  <a:schemeClr val="accent1">
                    <a:lumMod val="75000"/>
                  </a:schemeClr>
                </a:solidFill>
              </a:rPr>
              <a:t>Hashé</a:t>
            </a:r>
            <a:endParaRPr lang="fr-FR" sz="2200" dirty="0">
              <a:solidFill>
                <a:schemeClr val="accent1">
                  <a:lumMod val="75000"/>
                </a:schemeClr>
              </a:solidFill>
            </a:endParaRPr>
          </a:p>
          <a:p>
            <a:pPr marL="457200" lvl="1" indent="0">
              <a:buNone/>
            </a:pPr>
            <a:endParaRPr lang="fr-FR" sz="2000" dirty="0">
              <a:solidFill>
                <a:schemeClr val="accent6">
                  <a:lumMod val="75000"/>
                </a:schemeClr>
              </a:solidFill>
            </a:endParaRPr>
          </a:p>
          <a:p>
            <a:pPr marL="0" indent="0">
              <a:buNone/>
            </a:pPr>
            <a:r>
              <a:rPr lang="fr-FR" sz="3600" b="1" dirty="0"/>
              <a:t>Forms</a:t>
            </a:r>
            <a:r>
              <a:rPr lang="fr-FR" sz="3600" dirty="0"/>
              <a:t> </a:t>
            </a:r>
          </a:p>
          <a:p>
            <a:pPr marL="457200" lvl="1" indent="0">
              <a:buNone/>
            </a:pPr>
            <a:r>
              <a:rPr lang="fr-FR" sz="2200" dirty="0">
                <a:solidFill>
                  <a:schemeClr val="accent1">
                    <a:lumMod val="75000"/>
                  </a:schemeClr>
                </a:solidFill>
              </a:rPr>
              <a:t>Authentification par formulaire POST</a:t>
            </a:r>
            <a:br>
              <a:rPr lang="fr-FR" sz="3200" dirty="0"/>
            </a:br>
            <a:endParaRPr lang="fr-FR" sz="3200" b="1" dirty="0"/>
          </a:p>
          <a:p>
            <a:pPr marL="0" indent="0">
              <a:buNone/>
            </a:pPr>
            <a:r>
              <a:rPr lang="fr-FR" sz="3600" b="1" dirty="0"/>
              <a:t>Authentification par certificat client</a:t>
            </a:r>
          </a:p>
          <a:p>
            <a:pPr marL="0" indent="0">
              <a:buNone/>
            </a:pPr>
            <a:r>
              <a:rPr lang="fr-FR" sz="3600" b="1" dirty="0"/>
              <a:t>Etc.</a:t>
            </a: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37</a:t>
            </a:fld>
            <a:endParaRPr lang="fr-FR"/>
          </a:p>
        </p:txBody>
      </p:sp>
      <p:pic>
        <p:nvPicPr>
          <p:cNvPr id="1028" name="Picture 4" descr="Résultat de recherche d'images pour &quot;warning orange free&quot;">
            <a:extLst>
              <a:ext uri="{FF2B5EF4-FFF2-40B4-BE49-F238E27FC236}">
                <a16:creationId xmlns:a16="http://schemas.microsoft.com/office/drawing/2014/main" id="{D5840E56-1120-4D47-8934-B244860C1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261" y="1572598"/>
            <a:ext cx="252007" cy="25200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C78004BA-E68C-4C67-9C39-D40BD64572C1}"/>
              </a:ext>
            </a:extLst>
          </p:cNvPr>
          <p:cNvSpPr txBox="1"/>
          <p:nvPr/>
        </p:nvSpPr>
        <p:spPr>
          <a:xfrm>
            <a:off x="10057243" y="1824605"/>
            <a:ext cx="1938543" cy="646331"/>
          </a:xfrm>
          <a:prstGeom prst="rect">
            <a:avLst/>
          </a:prstGeom>
          <a:noFill/>
        </p:spPr>
        <p:txBody>
          <a:bodyPr wrap="square" rtlCol="0">
            <a:spAutoFit/>
          </a:bodyPr>
          <a:lstStyle/>
          <a:p>
            <a:pPr algn="ctr"/>
            <a:r>
              <a:rPr lang="fr-FR" sz="1200" dirty="0">
                <a:solidFill>
                  <a:srgbClr val="FFC000"/>
                </a:solidFill>
              </a:rPr>
              <a:t>Le mot de passe transite en claire dans toutes les requêtes</a:t>
            </a:r>
          </a:p>
        </p:txBody>
      </p:sp>
      <p:pic>
        <p:nvPicPr>
          <p:cNvPr id="14" name="Picture 4" descr="Résultat de recherche d'images pour &quot;warning orange free&quot;">
            <a:extLst>
              <a:ext uri="{FF2B5EF4-FFF2-40B4-BE49-F238E27FC236}">
                <a16:creationId xmlns:a16="http://schemas.microsoft.com/office/drawing/2014/main" id="{29E8D159-AAAA-45E4-9A8B-40F1C2AD0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261" y="3000551"/>
            <a:ext cx="252007" cy="252007"/>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9B2CC039-4371-489C-BA02-51ACB1DA15E2}"/>
              </a:ext>
            </a:extLst>
          </p:cNvPr>
          <p:cNvSpPr txBox="1"/>
          <p:nvPr/>
        </p:nvSpPr>
        <p:spPr>
          <a:xfrm>
            <a:off x="10057243" y="3252558"/>
            <a:ext cx="1938543" cy="646331"/>
          </a:xfrm>
          <a:prstGeom prst="rect">
            <a:avLst/>
          </a:prstGeom>
          <a:noFill/>
        </p:spPr>
        <p:txBody>
          <a:bodyPr wrap="square" rtlCol="0">
            <a:spAutoFit/>
          </a:bodyPr>
          <a:lstStyle/>
          <a:p>
            <a:pPr algn="ctr"/>
            <a:r>
              <a:rPr lang="fr-FR" sz="1200" dirty="0">
                <a:solidFill>
                  <a:srgbClr val="FFC000"/>
                </a:solidFill>
              </a:rPr>
              <a:t>Le mot de passe transite en claire </a:t>
            </a:r>
            <a:r>
              <a:rPr lang="fr-FR" sz="1200" dirty="0" err="1">
                <a:solidFill>
                  <a:srgbClr val="FFC000"/>
                </a:solidFill>
              </a:rPr>
              <a:t>hashé</a:t>
            </a:r>
            <a:r>
              <a:rPr lang="fr-FR" sz="1200" dirty="0">
                <a:solidFill>
                  <a:srgbClr val="FFC000"/>
                </a:solidFill>
              </a:rPr>
              <a:t> dans toutes les requêtes</a:t>
            </a:r>
          </a:p>
        </p:txBody>
      </p:sp>
    </p:spTree>
    <p:extLst>
      <p:ext uri="{BB962C8B-B14F-4D97-AF65-F5344CB8AC3E}">
        <p14:creationId xmlns:p14="http://schemas.microsoft.com/office/powerpoint/2010/main" val="3064761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en-US" sz="7200" dirty="0"/>
              <a:t>Gestion des </a:t>
            </a:r>
            <a:r>
              <a:rPr lang="en-US" sz="7200" dirty="0" err="1"/>
              <a:t>authorisations</a:t>
            </a:r>
            <a:r>
              <a:rPr lang="en-US" sz="7200" dirty="0"/>
              <a:t> via OAuth 2.0</a:t>
            </a:r>
            <a:endParaRPr lang="fr-FR" sz="7200" dirty="0"/>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38</a:t>
            </a:fld>
            <a:endParaRPr lang="fr-FR"/>
          </a:p>
        </p:txBody>
      </p:sp>
    </p:spTree>
    <p:extLst>
      <p:ext uri="{BB962C8B-B14F-4D97-AF65-F5344CB8AC3E}">
        <p14:creationId xmlns:p14="http://schemas.microsoft.com/office/powerpoint/2010/main" val="1627087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OAuth</a:t>
            </a:r>
            <a:r>
              <a:rPr lang="fr-FR" dirty="0"/>
              <a:t> 2.0</a:t>
            </a:r>
          </a:p>
        </p:txBody>
      </p:sp>
      <p:sp>
        <p:nvSpPr>
          <p:cNvPr id="3" name="Espace réservé du contenu 2"/>
          <p:cNvSpPr>
            <a:spLocks noGrp="1"/>
          </p:cNvSpPr>
          <p:nvPr>
            <p:ph idx="1"/>
          </p:nvPr>
        </p:nvSpPr>
        <p:spPr>
          <a:xfrm>
            <a:off x="838200" y="1343025"/>
            <a:ext cx="10515600" cy="5013325"/>
          </a:xfrm>
        </p:spPr>
        <p:txBody>
          <a:bodyPr>
            <a:normAutofit/>
          </a:bodyPr>
          <a:lstStyle/>
          <a:p>
            <a:pPr marL="0" indent="0">
              <a:buNone/>
            </a:pPr>
            <a:r>
              <a:rPr lang="fr-FR" b="1" dirty="0" err="1"/>
              <a:t>OAuth</a:t>
            </a:r>
            <a:r>
              <a:rPr lang="fr-FR" dirty="0"/>
              <a:t> est un protocole libre. </a:t>
            </a:r>
          </a:p>
          <a:p>
            <a:pPr marL="0" indent="0">
              <a:buNone/>
            </a:pPr>
            <a:r>
              <a:rPr lang="fr-FR" dirty="0"/>
              <a:t>C’est un protocole de « délégation d'autorisation » : </a:t>
            </a:r>
            <a:r>
              <a:rPr lang="fr-FR" sz="2000" dirty="0">
                <a:solidFill>
                  <a:schemeClr val="accent1">
                    <a:lumMod val="75000"/>
                  </a:schemeClr>
                </a:solidFill>
              </a:rPr>
              <a:t>Il permet d'autoriser un site web, un logiciel ou une application « consommatrice » à utiliser l'API sécurisée d'un autre site web « fournisseur » pour le compte d'un utilisateur ou  machine. </a:t>
            </a:r>
          </a:p>
          <a:p>
            <a:pPr marL="0" indent="0">
              <a:buNone/>
            </a:pPr>
            <a:endParaRPr lang="fr-FR" dirty="0"/>
          </a:p>
          <a:p>
            <a:pPr marL="0" indent="0">
              <a:buNone/>
            </a:pPr>
            <a:r>
              <a:rPr lang="fr-FR" dirty="0"/>
              <a:t>En octobre 2012, les </a:t>
            </a:r>
            <a:r>
              <a:rPr lang="fr-FR" u="sng" dirty="0">
                <a:hlinkClick r:id="rId2" tooltip="rfc:6749"/>
              </a:rPr>
              <a:t>RFC 6749</a:t>
            </a:r>
            <a:r>
              <a:rPr lang="fr-FR" dirty="0"/>
              <a:t> et </a:t>
            </a:r>
            <a:r>
              <a:rPr lang="fr-FR" dirty="0">
                <a:hlinkClick r:id="rId3" tooltip="rfc:6750"/>
              </a:rPr>
              <a:t>RFC 6750</a:t>
            </a:r>
            <a:r>
              <a:rPr lang="fr-FR" dirty="0"/>
              <a:t> standardisent </a:t>
            </a:r>
            <a:r>
              <a:rPr lang="fr-FR" dirty="0" err="1"/>
              <a:t>OAuth</a:t>
            </a:r>
            <a:r>
              <a:rPr lang="fr-FR" dirty="0"/>
              <a:t> 2.0.</a:t>
            </a:r>
          </a:p>
          <a:p>
            <a:pPr marL="0" indent="0">
              <a:buNone/>
            </a:pPr>
            <a:endParaRPr lang="fr-FR" dirty="0"/>
          </a:p>
          <a:p>
            <a:pPr marL="0" indent="0">
              <a:buNone/>
            </a:pPr>
            <a:r>
              <a:rPr lang="fr-FR" dirty="0"/>
              <a:t>Les implémentations technique diffère entre les fournisseurs de connexion (</a:t>
            </a:r>
            <a:r>
              <a:rPr lang="fr-FR" dirty="0" err="1"/>
              <a:t>facebook</a:t>
            </a:r>
            <a:r>
              <a:rPr lang="fr-FR" dirty="0"/>
              <a:t>, twitter, etc.)</a:t>
            </a: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39</a:t>
            </a:fld>
            <a:endParaRPr lang="fr-FR"/>
          </a:p>
        </p:txBody>
      </p:sp>
    </p:spTree>
    <p:extLst>
      <p:ext uri="{BB962C8B-B14F-4D97-AF65-F5344CB8AC3E}">
        <p14:creationId xmlns:p14="http://schemas.microsoft.com/office/powerpoint/2010/main" val="28194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760508" y="2767754"/>
            <a:ext cx="3200400" cy="1322487"/>
          </a:xfrm>
        </p:spPr>
        <p:txBody>
          <a:bodyPr>
            <a:normAutofit fontScale="90000"/>
          </a:bodyPr>
          <a:lstStyle/>
          <a:p>
            <a:r>
              <a:rPr lang="fr-FR" sz="6000" dirty="0">
                <a:solidFill>
                  <a:srgbClr val="FFFFFF"/>
                </a:solidFill>
              </a:rPr>
              <a:t>HTTP</a:t>
            </a:r>
            <a:br>
              <a:rPr lang="fr-FR" sz="6000" dirty="0">
                <a:solidFill>
                  <a:srgbClr val="FFFFFF"/>
                </a:solidFill>
              </a:rPr>
            </a:br>
            <a:r>
              <a:rPr lang="fr-FR" sz="6000" dirty="0">
                <a:solidFill>
                  <a:srgbClr val="FFFFFF"/>
                </a:solidFill>
              </a:rPr>
              <a:t>HTTPS</a:t>
            </a:r>
          </a:p>
        </p:txBody>
      </p:sp>
      <p:sp>
        <p:nvSpPr>
          <p:cNvPr id="4" name="Espace réservé du numéro de diapositive 3"/>
          <p:cNvSpPr>
            <a:spLocks noGrp="1"/>
          </p:cNvSpPr>
          <p:nvPr>
            <p:ph type="sldNum" sz="quarter" idx="12"/>
          </p:nvPr>
        </p:nvSpPr>
        <p:spPr>
          <a:xfrm>
            <a:off x="9819860" y="6356350"/>
            <a:ext cx="1533939" cy="365125"/>
          </a:xfrm>
        </p:spPr>
        <p:txBody>
          <a:bodyPr>
            <a:normAutofit/>
          </a:bodyPr>
          <a:lstStyle/>
          <a:p>
            <a:pPr>
              <a:spcAft>
                <a:spcPts val="600"/>
              </a:spcAft>
            </a:pPr>
            <a:fld id="{B79E4878-4BCB-449E-94CF-AE2A0F6BB533}" type="slidenum">
              <a:rPr lang="fr-FR" smtClean="0"/>
              <a:pPr>
                <a:spcAft>
                  <a:spcPts val="600"/>
                </a:spcAft>
              </a:pPr>
              <a:t>4</a:t>
            </a:fld>
            <a:endParaRPr lang="fr-FR"/>
          </a:p>
        </p:txBody>
      </p:sp>
      <p:sp>
        <p:nvSpPr>
          <p:cNvPr id="2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Espace réservé du contenu 2"/>
          <p:cNvSpPr>
            <a:spLocks noGrp="1"/>
          </p:cNvSpPr>
          <p:nvPr>
            <p:ph idx="1"/>
          </p:nvPr>
        </p:nvSpPr>
        <p:spPr>
          <a:xfrm>
            <a:off x="4430256" y="136525"/>
            <a:ext cx="7498756" cy="3144633"/>
          </a:xfrm>
        </p:spPr>
        <p:txBody>
          <a:bodyPr anchor="ctr">
            <a:normAutofit/>
          </a:bodyPr>
          <a:lstStyle/>
          <a:p>
            <a:pPr marL="0" indent="0">
              <a:buNone/>
            </a:pPr>
            <a:r>
              <a:rPr lang="fr-FR" b="1" dirty="0">
                <a:hlinkClick r:id="rId2"/>
              </a:rPr>
              <a:t>http://www.lannexe-bretignolles.fr</a:t>
            </a:r>
            <a:r>
              <a:rPr lang="fr-FR" b="1" dirty="0"/>
              <a:t> </a:t>
            </a:r>
            <a:br>
              <a:rPr lang="fr-FR" b="1" dirty="0">
                <a:solidFill>
                  <a:schemeClr val="accent2">
                    <a:lumMod val="75000"/>
                  </a:schemeClr>
                </a:solidFill>
              </a:rPr>
            </a:br>
            <a:r>
              <a:rPr lang="fr-FR" b="1" dirty="0">
                <a:solidFill>
                  <a:schemeClr val="accent2">
                    <a:lumMod val="75000"/>
                  </a:schemeClr>
                </a:solidFill>
              </a:rPr>
              <a:t>80 le port par défaut</a:t>
            </a:r>
          </a:p>
          <a:p>
            <a:pPr marL="0" indent="0">
              <a:buNone/>
            </a:pPr>
            <a:endParaRPr lang="fr-FR" dirty="0"/>
          </a:p>
          <a:p>
            <a:pPr marL="0" indent="0">
              <a:buNone/>
            </a:pPr>
            <a:r>
              <a:rPr lang="fr-FR" b="1" dirty="0">
                <a:hlinkClick r:id="rId3"/>
              </a:rPr>
              <a:t>https://www.lannexe-bretignolles.fr</a:t>
            </a:r>
            <a:r>
              <a:rPr lang="fr-FR" b="1" dirty="0"/>
              <a:t> </a:t>
            </a:r>
            <a:br>
              <a:rPr lang="fr-FR" b="1" dirty="0">
                <a:solidFill>
                  <a:srgbClr val="92D050"/>
                </a:solidFill>
              </a:rPr>
            </a:br>
            <a:r>
              <a:rPr lang="fr-FR" b="1" dirty="0">
                <a:solidFill>
                  <a:srgbClr val="92D050"/>
                </a:solidFill>
              </a:rPr>
              <a:t>443 le port par défaut</a:t>
            </a:r>
          </a:p>
        </p:txBody>
      </p:sp>
      <p:sp>
        <p:nvSpPr>
          <p:cNvPr id="5" name="Rectangle 4">
            <a:extLst>
              <a:ext uri="{FF2B5EF4-FFF2-40B4-BE49-F238E27FC236}">
                <a16:creationId xmlns:a16="http://schemas.microsoft.com/office/drawing/2014/main" id="{63321CE8-A33C-4918-BBEA-B04897032EF7}"/>
              </a:ext>
            </a:extLst>
          </p:cNvPr>
          <p:cNvSpPr/>
          <p:nvPr/>
        </p:nvSpPr>
        <p:spPr>
          <a:xfrm>
            <a:off x="4619568" y="3661120"/>
            <a:ext cx="6734231" cy="1938992"/>
          </a:xfrm>
          <a:prstGeom prst="rect">
            <a:avLst/>
          </a:prstGeom>
          <a:solidFill>
            <a:schemeClr val="accent6">
              <a:lumMod val="75000"/>
            </a:schemeClr>
          </a:solidFill>
        </p:spPr>
        <p:txBody>
          <a:bodyPr wrap="square">
            <a:spAutoFit/>
          </a:bodyPr>
          <a:lstStyle/>
          <a:p>
            <a:r>
              <a:rPr lang="fr-FR" sz="2400" dirty="0">
                <a:solidFill>
                  <a:schemeClr val="bg1"/>
                </a:solidFill>
              </a:rPr>
              <a:t>L'</a:t>
            </a:r>
            <a:r>
              <a:rPr lang="fr-FR" sz="2400" b="1" dirty="0">
                <a:solidFill>
                  <a:schemeClr val="bg1"/>
                </a:solidFill>
              </a:rPr>
              <a:t>HyperText Transfer Protocol Secure</a:t>
            </a:r>
            <a:r>
              <a:rPr lang="fr-FR" sz="2400" dirty="0">
                <a:solidFill>
                  <a:schemeClr val="bg1"/>
                </a:solidFill>
              </a:rPr>
              <a:t>, plus connu sous l'</a:t>
            </a:r>
            <a:r>
              <a:rPr lang="fr-FR" sz="2400" dirty="0">
                <a:solidFill>
                  <a:schemeClr val="bg1"/>
                </a:solidFill>
                <a:hlinkClick r:id="rId4" tooltip="Abréviation">
                  <a:extLst>
                    <a:ext uri="{A12FA001-AC4F-418D-AE19-62706E023703}">
                      <ahyp:hlinkClr xmlns:ahyp="http://schemas.microsoft.com/office/drawing/2018/hyperlinkcolor" val="tx"/>
                    </a:ext>
                  </a:extLst>
                </a:hlinkClick>
              </a:rPr>
              <a:t>abréviation</a:t>
            </a:r>
            <a:r>
              <a:rPr lang="fr-FR" sz="2400" dirty="0">
                <a:solidFill>
                  <a:schemeClr val="bg1"/>
                </a:solidFill>
              </a:rPr>
              <a:t> </a:t>
            </a:r>
            <a:r>
              <a:rPr lang="fr-FR" sz="2400" b="1" dirty="0">
                <a:solidFill>
                  <a:schemeClr val="bg1"/>
                </a:solidFill>
              </a:rPr>
              <a:t>HTTPS</a:t>
            </a:r>
            <a:r>
              <a:rPr lang="fr-FR" sz="2400" dirty="0">
                <a:solidFill>
                  <a:schemeClr val="bg1"/>
                </a:solidFill>
              </a:rPr>
              <a:t> — littéralement « </a:t>
            </a:r>
            <a:r>
              <a:rPr lang="fr-FR" sz="2400" dirty="0">
                <a:solidFill>
                  <a:schemeClr val="bg1"/>
                </a:solidFill>
                <a:hlinkClick r:id="rId5" tooltip="Protocole de communication">
                  <a:extLst>
                    <a:ext uri="{A12FA001-AC4F-418D-AE19-62706E023703}">
                      <ahyp:hlinkClr xmlns:ahyp="http://schemas.microsoft.com/office/drawing/2018/hyperlinkcolor" val="tx"/>
                    </a:ext>
                  </a:extLst>
                </a:hlinkClick>
              </a:rPr>
              <a:t>protocole</a:t>
            </a:r>
            <a:r>
              <a:rPr lang="fr-FR" sz="2400" dirty="0">
                <a:solidFill>
                  <a:schemeClr val="bg1"/>
                </a:solidFill>
              </a:rPr>
              <a:t> de transfert </a:t>
            </a:r>
            <a:r>
              <a:rPr lang="fr-FR" sz="2400" dirty="0">
                <a:solidFill>
                  <a:schemeClr val="bg1"/>
                </a:solidFill>
                <a:hlinkClick r:id="rId6" tooltip="Hypertexte">
                  <a:extLst>
                    <a:ext uri="{A12FA001-AC4F-418D-AE19-62706E023703}">
                      <ahyp:hlinkClr xmlns:ahyp="http://schemas.microsoft.com/office/drawing/2018/hyperlinkcolor" val="tx"/>
                    </a:ext>
                  </a:extLst>
                </a:hlinkClick>
              </a:rPr>
              <a:t>hypertexte</a:t>
            </a:r>
            <a:r>
              <a:rPr lang="fr-FR" sz="2400" dirty="0">
                <a:solidFill>
                  <a:schemeClr val="bg1"/>
                </a:solidFill>
              </a:rPr>
              <a:t> sécurisé » — est la combinaison du </a:t>
            </a:r>
            <a:r>
              <a:rPr lang="fr-FR" sz="2400" dirty="0">
                <a:solidFill>
                  <a:schemeClr val="bg1"/>
                </a:solidFill>
                <a:hlinkClick r:id="rId7" tooltip="Hypertext Transfer Protocol">
                  <a:extLst>
                    <a:ext uri="{A12FA001-AC4F-418D-AE19-62706E023703}">
                      <ahyp:hlinkClr xmlns:ahyp="http://schemas.microsoft.com/office/drawing/2018/hyperlinkcolor" val="tx"/>
                    </a:ext>
                  </a:extLst>
                </a:hlinkClick>
              </a:rPr>
              <a:t>HTTP</a:t>
            </a:r>
            <a:r>
              <a:rPr lang="fr-FR" sz="2400" dirty="0">
                <a:solidFill>
                  <a:schemeClr val="bg1"/>
                </a:solidFill>
              </a:rPr>
              <a:t> avec une couche de </a:t>
            </a:r>
            <a:r>
              <a:rPr lang="fr-FR" sz="2400" dirty="0">
                <a:solidFill>
                  <a:schemeClr val="bg1"/>
                </a:solidFill>
                <a:hlinkClick r:id="rId8" tooltip="Chiffrement">
                  <a:extLst>
                    <a:ext uri="{A12FA001-AC4F-418D-AE19-62706E023703}">
                      <ahyp:hlinkClr xmlns:ahyp="http://schemas.microsoft.com/office/drawing/2018/hyperlinkcolor" val="tx"/>
                    </a:ext>
                  </a:extLst>
                </a:hlinkClick>
              </a:rPr>
              <a:t>chiffrement</a:t>
            </a:r>
            <a:r>
              <a:rPr lang="fr-FR" sz="2400" dirty="0">
                <a:solidFill>
                  <a:schemeClr val="bg1"/>
                </a:solidFill>
              </a:rPr>
              <a:t> comme </a:t>
            </a:r>
            <a:r>
              <a:rPr lang="fr-FR" sz="2400" dirty="0">
                <a:solidFill>
                  <a:schemeClr val="bg1"/>
                </a:solidFill>
                <a:hlinkClick r:id="rId9" tooltip="Secure Sockets Layer">
                  <a:extLst>
                    <a:ext uri="{A12FA001-AC4F-418D-AE19-62706E023703}">
                      <ahyp:hlinkClr xmlns:ahyp="http://schemas.microsoft.com/office/drawing/2018/hyperlinkcolor" val="tx"/>
                    </a:ext>
                  </a:extLst>
                </a:hlinkClick>
              </a:rPr>
              <a:t>SSL</a:t>
            </a:r>
            <a:r>
              <a:rPr lang="fr-FR" sz="2400" dirty="0">
                <a:solidFill>
                  <a:schemeClr val="bg1"/>
                </a:solidFill>
              </a:rPr>
              <a:t> ou </a:t>
            </a:r>
            <a:r>
              <a:rPr lang="fr-FR" sz="2400" dirty="0">
                <a:solidFill>
                  <a:schemeClr val="bg1"/>
                </a:solidFill>
                <a:hlinkClick r:id="rId10" tooltip="Transport Layer Security">
                  <a:extLst>
                    <a:ext uri="{A12FA001-AC4F-418D-AE19-62706E023703}">
                      <ahyp:hlinkClr xmlns:ahyp="http://schemas.microsoft.com/office/drawing/2018/hyperlinkcolor" val="tx"/>
                    </a:ext>
                  </a:extLst>
                </a:hlinkClick>
              </a:rPr>
              <a:t>TLS</a:t>
            </a:r>
            <a:r>
              <a:rPr lang="fr-FR" sz="2400" dirty="0">
                <a:solidFill>
                  <a:schemeClr val="bg1"/>
                </a:solidFill>
              </a:rPr>
              <a:t>.</a:t>
            </a:r>
          </a:p>
        </p:txBody>
      </p:sp>
    </p:spTree>
    <p:extLst>
      <p:ext uri="{BB962C8B-B14F-4D97-AF65-F5344CB8AC3E}">
        <p14:creationId xmlns:p14="http://schemas.microsoft.com/office/powerpoint/2010/main" val="3932988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dirty="0"/>
              <a:t>Pourquoi </a:t>
            </a:r>
            <a:r>
              <a:rPr lang="fr-FR" sz="5400" dirty="0" err="1"/>
              <a:t>OAuth</a:t>
            </a:r>
            <a:r>
              <a:rPr lang="fr-FR" sz="5400" dirty="0"/>
              <a:t> ?</a:t>
            </a:r>
          </a:p>
        </p:txBody>
      </p:sp>
      <p:sp>
        <p:nvSpPr>
          <p:cNvPr id="4" name="Espace réservé du numéro de diapositive 3"/>
          <p:cNvSpPr>
            <a:spLocks noGrp="1"/>
          </p:cNvSpPr>
          <p:nvPr>
            <p:ph type="sldNum" sz="quarter" idx="12"/>
          </p:nvPr>
        </p:nvSpPr>
        <p:spPr>
          <a:xfrm>
            <a:off x="8636281" y="6157271"/>
            <a:ext cx="2743200" cy="365125"/>
          </a:xfrm>
        </p:spPr>
        <p:txBody>
          <a:bodyPr/>
          <a:lstStyle/>
          <a:p>
            <a:fld id="{B79E4878-4BCB-449E-94CF-AE2A0F6BB533}" type="slidenum">
              <a:rPr lang="fr-FR" smtClean="0"/>
              <a:t>40</a:t>
            </a:fld>
            <a:endParaRPr lang="fr-FR"/>
          </a:p>
        </p:txBody>
      </p:sp>
      <p:pic>
        <p:nvPicPr>
          <p:cNvPr id="7" name="Picture 6" descr="http://www.sebastien-han.fr/images/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143" y="2236585"/>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1248709" y="3672186"/>
            <a:ext cx="2810434" cy="1979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p:txBody>
      </p:sp>
      <p:pic>
        <p:nvPicPr>
          <p:cNvPr id="9"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435" y="1955785"/>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8909"/>
          <a:stretch/>
        </p:blipFill>
        <p:spPr bwMode="auto">
          <a:xfrm>
            <a:off x="7091938" y="1756949"/>
            <a:ext cx="1269764" cy="2073598"/>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6665530" y="3824613"/>
            <a:ext cx="4736819" cy="483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 applicatif</a:t>
            </a:r>
            <a:endParaRPr lang="fr-FR" dirty="0"/>
          </a:p>
          <a:p>
            <a:pPr marL="0" indent="0">
              <a:buFont typeface="Arial" panose="020B0604020202020204" pitchFamily="34" charset="0"/>
              <a:buNone/>
            </a:pPr>
            <a:endParaRPr lang="fr-FR" b="1" dirty="0"/>
          </a:p>
        </p:txBody>
      </p:sp>
      <p:cxnSp>
        <p:nvCxnSpPr>
          <p:cNvPr id="12" name="Connecteur droit 11"/>
          <p:cNvCxnSpPr>
            <a:cxnSpLocks/>
            <a:stCxn id="10" idx="1"/>
            <a:endCxn id="9" idx="3"/>
          </p:cNvCxnSpPr>
          <p:nvPr/>
        </p:nvCxnSpPr>
        <p:spPr>
          <a:xfrm flipH="1" flipV="1">
            <a:off x="2980938" y="2789037"/>
            <a:ext cx="4111000" cy="4711"/>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2528382" y="1371006"/>
            <a:ext cx="4350352" cy="11196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b="1" dirty="0">
                <a:solidFill>
                  <a:schemeClr val="bg1">
                    <a:lumMod val="50000"/>
                  </a:schemeClr>
                </a:solidFill>
              </a:rPr>
              <a:t>POST /commandes HTTP/1.1</a:t>
            </a:r>
          </a:p>
          <a:p>
            <a:pPr marL="457200" lvl="1" indent="0">
              <a:buNone/>
            </a:pPr>
            <a:r>
              <a:rPr lang="fr-FR" sz="1600" b="1" dirty="0">
                <a:solidFill>
                  <a:schemeClr val="bg1">
                    <a:lumMod val="50000"/>
                  </a:schemeClr>
                </a:solidFill>
              </a:rPr>
              <a:t>Header</a:t>
            </a:r>
          </a:p>
          <a:p>
            <a:pPr marL="457200" lvl="1" indent="0">
              <a:buNone/>
            </a:pPr>
            <a:r>
              <a:rPr lang="fr-FR" sz="1600" b="1" dirty="0">
                <a:solidFill>
                  <a:schemeClr val="bg1">
                    <a:lumMod val="50000"/>
                  </a:schemeClr>
                </a:solidFill>
              </a:rPr>
              <a:t>Autorisation: </a:t>
            </a:r>
            <a:r>
              <a:rPr lang="fr-FR" sz="1600" b="1" dirty="0" err="1">
                <a:solidFill>
                  <a:schemeClr val="bg1">
                    <a:lumMod val="50000"/>
                  </a:schemeClr>
                </a:solidFill>
              </a:rPr>
              <a:t>bearer</a:t>
            </a:r>
            <a:r>
              <a:rPr lang="fr-FR" sz="1600" b="1" dirty="0">
                <a:solidFill>
                  <a:schemeClr val="bg1">
                    <a:lumMod val="50000"/>
                  </a:schemeClr>
                </a:solidFill>
              </a:rPr>
              <a:t> 76.867.68P</a:t>
            </a:r>
          </a:p>
        </p:txBody>
      </p:sp>
      <p:grpSp>
        <p:nvGrpSpPr>
          <p:cNvPr id="14" name="Groupe 13"/>
          <p:cNvGrpSpPr/>
          <p:nvPr/>
        </p:nvGrpSpPr>
        <p:grpSpPr>
          <a:xfrm>
            <a:off x="9579955" y="1955785"/>
            <a:ext cx="1107080" cy="1184579"/>
            <a:chOff x="7629365" y="5649458"/>
            <a:chExt cx="386744" cy="467381"/>
          </a:xfrm>
        </p:grpSpPr>
        <p:pic>
          <p:nvPicPr>
            <p:cNvPr id="15"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Résultat de recherche d'images pour &quot;image base de donnée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cteur droit 16"/>
          <p:cNvCxnSpPr>
            <a:cxnSpLocks/>
            <a:stCxn id="10" idx="3"/>
            <a:endCxn id="15" idx="1"/>
          </p:cNvCxnSpPr>
          <p:nvPr/>
        </p:nvCxnSpPr>
        <p:spPr>
          <a:xfrm flipV="1">
            <a:off x="8361702" y="2524879"/>
            <a:ext cx="1218253" cy="268869"/>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4" name="Espace réservé du contenu 2"/>
          <p:cNvSpPr txBox="1">
            <a:spLocks/>
          </p:cNvSpPr>
          <p:nvPr/>
        </p:nvSpPr>
        <p:spPr>
          <a:xfrm>
            <a:off x="8789633" y="3160514"/>
            <a:ext cx="2810434" cy="1979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Base de données</a:t>
            </a:r>
          </a:p>
        </p:txBody>
      </p:sp>
      <p:sp>
        <p:nvSpPr>
          <p:cNvPr id="3" name="Rectangle 2">
            <a:extLst>
              <a:ext uri="{FF2B5EF4-FFF2-40B4-BE49-F238E27FC236}">
                <a16:creationId xmlns:a16="http://schemas.microsoft.com/office/drawing/2014/main" id="{E2AF772D-388D-40DA-AB57-EBAC41BE2B45}"/>
              </a:ext>
            </a:extLst>
          </p:cNvPr>
          <p:cNvSpPr/>
          <p:nvPr/>
        </p:nvSpPr>
        <p:spPr>
          <a:xfrm>
            <a:off x="6842239" y="4722053"/>
            <a:ext cx="3593569" cy="1754326"/>
          </a:xfrm>
          <a:prstGeom prst="rect">
            <a:avLst/>
          </a:prstGeom>
        </p:spPr>
        <p:txBody>
          <a:bodyPr wrap="square">
            <a:spAutoFit/>
          </a:bodyPr>
          <a:lstStyle/>
          <a:p>
            <a:r>
              <a:rPr lang="fr-FR" b="1" dirty="0">
                <a:solidFill>
                  <a:schemeClr val="accent1">
                    <a:lumMod val="75000"/>
                  </a:schemeClr>
                </a:solidFill>
              </a:rPr>
              <a:t>Rôles fonctionnels :</a:t>
            </a:r>
          </a:p>
          <a:p>
            <a:pPr marL="285750" indent="-285750">
              <a:buFont typeface="Arial" panose="020B0604020202020204" pitchFamily="34" charset="0"/>
              <a:buChar char="•"/>
            </a:pPr>
            <a:r>
              <a:rPr lang="fr-FR" b="1" dirty="0">
                <a:solidFill>
                  <a:schemeClr val="accent1">
                    <a:lumMod val="75000"/>
                  </a:schemeClr>
                </a:solidFill>
              </a:rPr>
              <a:t>Gestion des commandes</a:t>
            </a:r>
          </a:p>
          <a:p>
            <a:pPr marL="285750" indent="-285750">
              <a:buFont typeface="Arial" panose="020B0604020202020204" pitchFamily="34" charset="0"/>
              <a:buChar char="•"/>
            </a:pPr>
            <a:r>
              <a:rPr lang="fr-FR" b="1" dirty="0">
                <a:solidFill>
                  <a:schemeClr val="accent1">
                    <a:lumMod val="75000"/>
                  </a:schemeClr>
                </a:solidFill>
              </a:rPr>
              <a:t>Authentification/autorisation</a:t>
            </a:r>
          </a:p>
          <a:p>
            <a:pPr marL="285750" indent="-285750">
              <a:buFont typeface="Arial" panose="020B0604020202020204" pitchFamily="34" charset="0"/>
              <a:buChar char="•"/>
            </a:pPr>
            <a:r>
              <a:rPr lang="fr-FR" b="1" dirty="0">
                <a:solidFill>
                  <a:schemeClr val="accent1">
                    <a:lumMod val="75000"/>
                  </a:schemeClr>
                </a:solidFill>
              </a:rPr>
              <a:t>Envoie de SMS/mail</a:t>
            </a:r>
          </a:p>
          <a:p>
            <a:pPr marL="285750" indent="-285750">
              <a:buFont typeface="Arial" panose="020B0604020202020204" pitchFamily="34" charset="0"/>
              <a:buChar char="•"/>
            </a:pPr>
            <a:r>
              <a:rPr lang="fr-FR" b="1" dirty="0">
                <a:solidFill>
                  <a:schemeClr val="accent1">
                    <a:lumMod val="75000"/>
                  </a:schemeClr>
                </a:solidFill>
              </a:rPr>
              <a:t>Article et Stock</a:t>
            </a:r>
          </a:p>
          <a:p>
            <a:pPr marL="285750" indent="-285750">
              <a:buFont typeface="Arial" panose="020B0604020202020204" pitchFamily="34" charset="0"/>
              <a:buChar char="•"/>
            </a:pPr>
            <a:r>
              <a:rPr lang="fr-FR" b="1" dirty="0">
                <a:solidFill>
                  <a:schemeClr val="accent1">
                    <a:lumMod val="75000"/>
                  </a:schemeClr>
                </a:solidFill>
              </a:rPr>
              <a:t>Images</a:t>
            </a:r>
            <a:endParaRPr lang="fr-FR" dirty="0">
              <a:solidFill>
                <a:schemeClr val="accent1">
                  <a:lumMod val="75000"/>
                </a:schemeClr>
              </a:solidFill>
            </a:endParaRPr>
          </a:p>
        </p:txBody>
      </p:sp>
    </p:spTree>
    <p:extLst>
      <p:ext uri="{BB962C8B-B14F-4D97-AF65-F5344CB8AC3E}">
        <p14:creationId xmlns:p14="http://schemas.microsoft.com/office/powerpoint/2010/main" val="510782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5400" dirty="0"/>
              <a:t>Pourquoi </a:t>
            </a:r>
            <a:r>
              <a:rPr lang="fr-FR" sz="5400" dirty="0" err="1"/>
              <a:t>OAuth</a:t>
            </a:r>
            <a:r>
              <a:rPr lang="fr-FR" sz="5400" dirty="0"/>
              <a:t> ?</a:t>
            </a:r>
          </a:p>
        </p:txBody>
      </p:sp>
      <p:sp>
        <p:nvSpPr>
          <p:cNvPr id="18" name="Espace réservé du contenu 2"/>
          <p:cNvSpPr>
            <a:spLocks noGrp="1"/>
          </p:cNvSpPr>
          <p:nvPr>
            <p:ph idx="1"/>
          </p:nvPr>
        </p:nvSpPr>
        <p:spPr>
          <a:xfrm>
            <a:off x="838200" y="1576884"/>
            <a:ext cx="11185161" cy="4912564"/>
          </a:xfrm>
        </p:spPr>
        <p:txBody>
          <a:bodyPr>
            <a:normAutofit fontScale="92500" lnSpcReduction="10000"/>
          </a:bodyPr>
          <a:lstStyle/>
          <a:p>
            <a:pPr marL="0" indent="0" algn="ctr">
              <a:buNone/>
            </a:pPr>
            <a:r>
              <a:rPr lang="fr-FR" sz="4800" dirty="0"/>
              <a:t>Mon application à du succès et est maintenant utilisée par des milliers de clients dans le monde et simultanément.</a:t>
            </a:r>
          </a:p>
          <a:p>
            <a:pPr marL="0" indent="0" algn="ctr">
              <a:buNone/>
            </a:pPr>
            <a:endParaRPr lang="fr-FR" sz="4800" dirty="0"/>
          </a:p>
          <a:p>
            <a:pPr marL="0" indent="0" algn="ctr">
              <a:buNone/>
            </a:pPr>
            <a:r>
              <a:rPr lang="fr-FR" sz="4800" dirty="0"/>
              <a:t>On est passé de 2 développeurs à 45.</a:t>
            </a:r>
          </a:p>
          <a:p>
            <a:pPr marL="0" indent="0" algn="ctr">
              <a:buNone/>
            </a:pPr>
            <a:endParaRPr lang="fr-FR" sz="4800" dirty="0"/>
          </a:p>
          <a:p>
            <a:pPr marL="0" indent="0" algn="ctr">
              <a:buNone/>
            </a:pPr>
            <a:r>
              <a:rPr lang="fr-FR" sz="4800" dirty="0"/>
              <a:t>On a besoin d’ouvrir notre API à des partenaires tiers!</a:t>
            </a:r>
          </a:p>
        </p:txBody>
      </p:sp>
    </p:spTree>
    <p:extLst>
      <p:ext uri="{BB962C8B-B14F-4D97-AF65-F5344CB8AC3E}">
        <p14:creationId xmlns:p14="http://schemas.microsoft.com/office/powerpoint/2010/main" val="66534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046308" y="5611278"/>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223449" y="134868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a:xfrm>
            <a:off x="260993" y="-292256"/>
            <a:ext cx="10515600" cy="1325563"/>
          </a:xfrm>
        </p:spPr>
        <p:txBody>
          <a:bodyPr/>
          <a:lstStyle/>
          <a:p>
            <a:r>
              <a:rPr lang="fr-FR" dirty="0"/>
              <a:t>Pourquoi OAUTH ?</a:t>
            </a:r>
          </a:p>
        </p:txBody>
      </p:sp>
      <p:sp>
        <p:nvSpPr>
          <p:cNvPr id="97" name="Espace réservé du contenu 2"/>
          <p:cNvSpPr>
            <a:spLocks noGrp="1"/>
          </p:cNvSpPr>
          <p:nvPr>
            <p:ph idx="1"/>
          </p:nvPr>
        </p:nvSpPr>
        <p:spPr>
          <a:xfrm>
            <a:off x="7854520" y="292570"/>
            <a:ext cx="4337480" cy="4631957"/>
          </a:xfrm>
        </p:spPr>
        <p:txBody>
          <a:bodyPr>
            <a:normAutofit fontScale="85000" lnSpcReduction="20000"/>
          </a:bodyPr>
          <a:lstStyle/>
          <a:p>
            <a:pPr marL="0" indent="0">
              <a:buNone/>
            </a:pPr>
            <a:r>
              <a:rPr lang="fr-FR" dirty="0"/>
              <a:t>Pouvoir garder des temps de réponses acceptables et que l’application reste maintenable, on </a:t>
            </a:r>
            <a:r>
              <a:rPr lang="fr-FR" dirty="0" err="1"/>
              <a:t>ré-architecture</a:t>
            </a:r>
            <a:r>
              <a:rPr lang="fr-FR" dirty="0"/>
              <a:t> l’application en </a:t>
            </a:r>
            <a:r>
              <a:rPr lang="fr-FR" b="1" dirty="0" err="1"/>
              <a:t>microservices</a:t>
            </a:r>
            <a:endParaRPr lang="fr-FR" dirty="0"/>
          </a:p>
          <a:p>
            <a:pPr marL="0" indent="0">
              <a:buNone/>
            </a:pPr>
            <a:endParaRPr lang="fr-FR" dirty="0"/>
          </a:p>
          <a:p>
            <a:pPr marL="0" indent="0">
              <a:buNone/>
            </a:pPr>
            <a:r>
              <a:rPr lang="fr-FR" dirty="0"/>
              <a:t>Afin de pouvoir gérer l’authentification sur tous les « services » fonctionnels, les premières briques à sortir sont celles qui gère l’authentification et l’autorisation</a:t>
            </a:r>
          </a:p>
          <a:p>
            <a:pPr lvl="1"/>
            <a:endParaRPr lang="fr-FR" dirty="0"/>
          </a:p>
          <a:p>
            <a:pPr marL="0" indent="0">
              <a:buNone/>
            </a:pPr>
            <a:r>
              <a:rPr lang="fr-FR" dirty="0"/>
              <a:t>On veut être capable de tout tracer. Qui/quoi accède à quelles ressources à un instant T.</a:t>
            </a:r>
          </a:p>
        </p:txBody>
      </p:sp>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510454" y="335024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3943991" y="3638291"/>
            <a:ext cx="1616977" cy="60539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t>
            </a:r>
            <a:r>
              <a:rPr lang="fr-FR" b="1" dirty="0" err="1"/>
              <a:t>Authorisation</a:t>
            </a:r>
            <a:endParaRPr lang="fr-FR" dirty="0"/>
          </a:p>
        </p:txBody>
      </p:sp>
      <p:sp>
        <p:nvSpPr>
          <p:cNvPr id="7" name="Espace réservé du contenu 2"/>
          <p:cNvSpPr txBox="1">
            <a:spLocks/>
          </p:cNvSpPr>
          <p:nvPr/>
        </p:nvSpPr>
        <p:spPr>
          <a:xfrm>
            <a:off x="2687437" y="556541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215589" y="484961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97721" y="441436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5569568" y="530780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623568" y="239868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5087261" y="318427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22" name="Connecteur droit 21"/>
          <p:cNvCxnSpPr>
            <a:cxnSpLocks/>
            <a:stCxn id="9" idx="1"/>
            <a:endCxn id="8" idx="3"/>
          </p:cNvCxnSpPr>
          <p:nvPr/>
        </p:nvCxnSpPr>
        <p:spPr>
          <a:xfrm flipH="1">
            <a:off x="3684415" y="479442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3449659" y="2026037"/>
            <a:ext cx="295208" cy="132420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4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13"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48"/>
          <p:cNvCxnSpPr>
            <a:cxnSpLocks/>
            <a:stCxn id="102" idx="3"/>
            <a:endCxn id="13" idx="1"/>
          </p:cNvCxnSpPr>
          <p:nvPr/>
        </p:nvCxnSpPr>
        <p:spPr>
          <a:xfrm>
            <a:off x="3692275" y="172874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a:endCxn id="40" idx="3"/>
          </p:cNvCxnSpPr>
          <p:nvPr/>
        </p:nvCxnSpPr>
        <p:spPr>
          <a:xfrm flipH="1" flipV="1">
            <a:off x="1317720" y="3488354"/>
            <a:ext cx="1897869" cy="1741318"/>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a:stCxn id="4" idx="1"/>
            <a:endCxn id="40" idx="3"/>
          </p:cNvCxnSpPr>
          <p:nvPr/>
        </p:nvCxnSpPr>
        <p:spPr>
          <a:xfrm flipH="1" flipV="1">
            <a:off x="1317720" y="3488354"/>
            <a:ext cx="2192734" cy="241951"/>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3979280" y="277875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7130623" y="5021389"/>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4353976" y="5434369"/>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4079648" y="2597566"/>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6321314" y="1774047"/>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0"/>
            <a:endCxn id="79" idx="1"/>
          </p:cNvCxnSpPr>
          <p:nvPr/>
        </p:nvCxnSpPr>
        <p:spPr>
          <a:xfrm flipV="1">
            <a:off x="3744867" y="282210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0"/>
            <a:endCxn id="82" idx="1"/>
          </p:cNvCxnSpPr>
          <p:nvPr/>
        </p:nvCxnSpPr>
        <p:spPr>
          <a:xfrm flipV="1">
            <a:off x="5857981" y="199858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a:endCxn id="76" idx="1"/>
          </p:cNvCxnSpPr>
          <p:nvPr/>
        </p:nvCxnSpPr>
        <p:spPr>
          <a:xfrm>
            <a:off x="3684415" y="522967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6566547" y="479442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2328124" y="953751"/>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7" name="Connecteur droit 106"/>
          <p:cNvCxnSpPr>
            <a:cxnSpLocks/>
            <a:stCxn id="40" idx="3"/>
            <a:endCxn id="102" idx="1"/>
          </p:cNvCxnSpPr>
          <p:nvPr/>
        </p:nvCxnSpPr>
        <p:spPr>
          <a:xfrm flipV="1">
            <a:off x="1317720" y="1728745"/>
            <a:ext cx="1905729" cy="175960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3945271" y="1056667"/>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3692275" y="128120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9" name="Espace réservé du contenu 2"/>
          <p:cNvSpPr txBox="1">
            <a:spLocks/>
          </p:cNvSpPr>
          <p:nvPr/>
        </p:nvSpPr>
        <p:spPr>
          <a:xfrm>
            <a:off x="315213"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134216" y="569971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8421177" y="5715719"/>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sp>
        <p:nvSpPr>
          <p:cNvPr id="6" name="Espace réservé du numéro de diapositive 5"/>
          <p:cNvSpPr>
            <a:spLocks noGrp="1"/>
          </p:cNvSpPr>
          <p:nvPr>
            <p:ph type="sldNum" sz="quarter" idx="12"/>
          </p:nvPr>
        </p:nvSpPr>
        <p:spPr>
          <a:xfrm>
            <a:off x="9049726" y="6193487"/>
            <a:ext cx="2743200" cy="365125"/>
          </a:xfrm>
        </p:spPr>
        <p:txBody>
          <a:bodyPr/>
          <a:lstStyle/>
          <a:p>
            <a:fld id="{B79E4878-4BCB-449E-94CF-AE2A0F6BB533}" type="slidenum">
              <a:rPr lang="fr-FR" smtClean="0"/>
              <a:t>42</a:t>
            </a:fld>
            <a:endParaRPr lang="fr-FR"/>
          </a:p>
        </p:txBody>
      </p:sp>
      <p:cxnSp>
        <p:nvCxnSpPr>
          <p:cNvPr id="47" name="Connecteur droit 46"/>
          <p:cNvCxnSpPr>
            <a:cxnSpLocks/>
            <a:stCxn id="4" idx="2"/>
            <a:endCxn id="9" idx="1"/>
          </p:cNvCxnSpPr>
          <p:nvPr/>
        </p:nvCxnSpPr>
        <p:spPr>
          <a:xfrm>
            <a:off x="3744867" y="411036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3450002" y="411036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8894"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268149" y="1921852"/>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55" name="Groupe 54"/>
          <p:cNvGrpSpPr/>
          <p:nvPr/>
        </p:nvGrpSpPr>
        <p:grpSpPr>
          <a:xfrm>
            <a:off x="336025" y="966433"/>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615645" y="1433814"/>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4" idx="1"/>
            <a:endCxn id="52" idx="3"/>
          </p:cNvCxnSpPr>
          <p:nvPr/>
        </p:nvCxnSpPr>
        <p:spPr>
          <a:xfrm flipH="1" flipV="1">
            <a:off x="1317720" y="1569098"/>
            <a:ext cx="2192734" cy="216120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99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1491" y="136525"/>
            <a:ext cx="5221942" cy="1325563"/>
          </a:xfrm>
        </p:spPr>
        <p:txBody>
          <a:bodyPr/>
          <a:lstStyle/>
          <a:p>
            <a:r>
              <a:rPr lang="fr-FR" dirty="0" err="1"/>
              <a:t>OAuth</a:t>
            </a:r>
            <a:r>
              <a:rPr lang="fr-FR" dirty="0"/>
              <a:t> 2</a:t>
            </a:r>
          </a:p>
        </p:txBody>
      </p:sp>
      <p:sp>
        <p:nvSpPr>
          <p:cNvPr id="3" name="Espace réservé du contenu 2"/>
          <p:cNvSpPr>
            <a:spLocks noGrp="1"/>
          </p:cNvSpPr>
          <p:nvPr>
            <p:ph idx="1"/>
          </p:nvPr>
        </p:nvSpPr>
        <p:spPr>
          <a:xfrm>
            <a:off x="585647" y="2370137"/>
            <a:ext cx="4776788" cy="4351338"/>
          </a:xfrm>
        </p:spPr>
        <p:txBody>
          <a:bodyPr>
            <a:normAutofit/>
          </a:bodyPr>
          <a:lstStyle/>
          <a:p>
            <a:pPr marL="0" indent="0">
              <a:buNone/>
            </a:pPr>
            <a:r>
              <a:rPr lang="fr-FR" dirty="0"/>
              <a:t>Ce protocole permet à des applications tierces d’obtenir un accès </a:t>
            </a:r>
            <a:r>
              <a:rPr lang="fr-FR" dirty="0">
                <a:solidFill>
                  <a:srgbClr val="0070C0"/>
                </a:solidFill>
              </a:rPr>
              <a:t>limité</a:t>
            </a:r>
            <a:r>
              <a:rPr lang="fr-FR" dirty="0"/>
              <a:t> à un service disponible via HTTP par le biais d’une autorisation préalable du détenteur des ressources. </a:t>
            </a: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43</a:t>
            </a:fld>
            <a:endParaRPr lang="fr-FR"/>
          </a:p>
        </p:txBody>
      </p:sp>
      <p:pic>
        <p:nvPicPr>
          <p:cNvPr id="18436" name="Picture 4" descr="Résultat de recherche d'images pour &quot;google image chateau for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4430" y="-309978"/>
            <a:ext cx="11220773" cy="749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410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5074" y="14916"/>
            <a:ext cx="10515600" cy="845850"/>
          </a:xfrm>
        </p:spPr>
        <p:txBody>
          <a:bodyPr/>
          <a:lstStyle/>
          <a:p>
            <a:r>
              <a:rPr lang="fr-FR" dirty="0" err="1"/>
              <a:t>Oauth</a:t>
            </a:r>
            <a:r>
              <a:rPr lang="fr-FR" dirty="0"/>
              <a:t> 2 et les </a:t>
            </a:r>
            <a:r>
              <a:rPr lang="fr-FR" dirty="0" err="1"/>
              <a:t>tokens</a:t>
            </a:r>
            <a:endParaRPr lang="fr-FR" dirty="0"/>
          </a:p>
        </p:txBody>
      </p:sp>
      <p:sp>
        <p:nvSpPr>
          <p:cNvPr id="3" name="Espace réservé du contenu 2"/>
          <p:cNvSpPr>
            <a:spLocks noGrp="1"/>
          </p:cNvSpPr>
          <p:nvPr>
            <p:ph idx="1"/>
          </p:nvPr>
        </p:nvSpPr>
        <p:spPr>
          <a:xfrm>
            <a:off x="399132" y="1175657"/>
            <a:ext cx="11393735" cy="5447211"/>
          </a:xfrm>
        </p:spPr>
        <p:txBody>
          <a:bodyPr>
            <a:normAutofit/>
          </a:bodyPr>
          <a:lstStyle/>
          <a:p>
            <a:pPr marL="0" indent="0">
              <a:buNone/>
            </a:pPr>
            <a:r>
              <a:rPr lang="fr-FR" sz="3200" b="1" dirty="0"/>
              <a:t>Access </a:t>
            </a:r>
            <a:r>
              <a:rPr lang="fr-FR" sz="3200" b="1" dirty="0" err="1"/>
              <a:t>Token</a:t>
            </a:r>
            <a:r>
              <a:rPr lang="fr-FR" sz="3200" dirty="0"/>
              <a:t>, le </a:t>
            </a:r>
            <a:r>
              <a:rPr lang="fr-FR" sz="3200" dirty="0" err="1"/>
              <a:t>token</a:t>
            </a:r>
            <a:r>
              <a:rPr lang="fr-FR" sz="3200" dirty="0"/>
              <a:t> d’accès </a:t>
            </a:r>
          </a:p>
          <a:p>
            <a:pPr marL="0" indent="0">
              <a:buNone/>
            </a:pPr>
            <a:r>
              <a:rPr lang="fr-FR" sz="2200" dirty="0">
                <a:solidFill>
                  <a:schemeClr val="accent1">
                    <a:lumMod val="75000"/>
                  </a:schemeClr>
                </a:solidFill>
              </a:rPr>
              <a:t>Permet au serveur de ressources d’autoriser la mise à disposition des données d’un utilisateur.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envoyé par le client (l’application) en tant que paramètre ou en tant que header dans la requête vers le serveur de ressources. </a:t>
            </a:r>
          </a:p>
          <a:p>
            <a:pPr marL="0" indent="0">
              <a:buNone/>
            </a:pPr>
            <a:r>
              <a:rPr lang="fr-FR" sz="2200" dirty="0">
                <a:solidFill>
                  <a:schemeClr val="accent1">
                    <a:lumMod val="75000"/>
                  </a:schemeClr>
                </a:solidFill>
              </a:rPr>
              <a:t>Il a une durée de vie limitée qui est définie par le serveur d’autorisation: Par exemple 20 minutes. </a:t>
            </a:r>
          </a:p>
          <a:p>
            <a:pPr marL="0" indent="0">
              <a:buNone/>
            </a:pPr>
            <a:endParaRPr lang="fr-FR" dirty="0"/>
          </a:p>
          <a:p>
            <a:pPr marL="0" indent="0">
              <a:buNone/>
            </a:pPr>
            <a:r>
              <a:rPr lang="fr-FR" sz="3200" b="1" dirty="0" err="1"/>
              <a:t>Refresh</a:t>
            </a:r>
            <a:r>
              <a:rPr lang="fr-FR" sz="3200" b="1" dirty="0"/>
              <a:t> </a:t>
            </a:r>
            <a:r>
              <a:rPr lang="fr-FR" sz="3200" b="1" dirty="0" err="1"/>
              <a:t>Token</a:t>
            </a:r>
            <a:r>
              <a:rPr lang="fr-FR" sz="3200" dirty="0"/>
              <a:t>, le </a:t>
            </a:r>
            <a:r>
              <a:rPr lang="fr-FR" sz="3200" dirty="0" err="1"/>
              <a:t>token</a:t>
            </a:r>
            <a:r>
              <a:rPr lang="fr-FR" sz="3200" dirty="0"/>
              <a:t> de renouvellement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délivré au même moment que le </a:t>
            </a:r>
            <a:r>
              <a:rPr lang="fr-FR" sz="2200" dirty="0" err="1">
                <a:solidFill>
                  <a:schemeClr val="accent1">
                    <a:lumMod val="75000"/>
                  </a:schemeClr>
                </a:solidFill>
              </a:rPr>
              <a:t>token</a:t>
            </a:r>
            <a:r>
              <a:rPr lang="fr-FR" sz="2200" dirty="0">
                <a:solidFill>
                  <a:schemeClr val="accent1">
                    <a:lumMod val="75000"/>
                  </a:schemeClr>
                </a:solidFill>
              </a:rPr>
              <a:t> d’accès. </a:t>
            </a:r>
          </a:p>
          <a:p>
            <a:pPr marL="0" indent="0">
              <a:buNone/>
            </a:pPr>
            <a:r>
              <a:rPr lang="fr-FR" sz="2200" dirty="0">
                <a:solidFill>
                  <a:schemeClr val="accent1">
                    <a:lumMod val="75000"/>
                  </a:schemeClr>
                </a:solidFill>
              </a:rPr>
              <a:t>Il sert a renouveler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quand celui-ci est expiré.</a:t>
            </a:r>
          </a:p>
          <a:p>
            <a:pPr marL="0" indent="0">
              <a:buNone/>
            </a:pPr>
            <a:r>
              <a:rPr lang="fr-FR" sz="2200" dirty="0">
                <a:solidFill>
                  <a:schemeClr val="accent1">
                    <a:lumMod val="75000"/>
                  </a:schemeClr>
                </a:solidFill>
              </a:rPr>
              <a:t>Il a une durée de vie limitée, mais plus longue que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Par exemple 1 semaine.</a:t>
            </a:r>
          </a:p>
        </p:txBody>
      </p:sp>
      <p:sp>
        <p:nvSpPr>
          <p:cNvPr id="4" name="Espace réservé du numéro de diapositive 3"/>
          <p:cNvSpPr>
            <a:spLocks noGrp="1"/>
          </p:cNvSpPr>
          <p:nvPr>
            <p:ph type="sldNum" sz="quarter" idx="12"/>
          </p:nvPr>
        </p:nvSpPr>
        <p:spPr>
          <a:xfrm>
            <a:off x="8783236" y="6155875"/>
            <a:ext cx="2743200" cy="365125"/>
          </a:xfrm>
        </p:spPr>
        <p:txBody>
          <a:bodyPr/>
          <a:lstStyle/>
          <a:p>
            <a:fld id="{B79E4878-4BCB-449E-94CF-AE2A0F6BB533}" type="slidenum">
              <a:rPr lang="fr-FR" smtClean="0"/>
              <a:t>44</a:t>
            </a:fld>
            <a:endParaRPr lang="fr-FR"/>
          </a:p>
        </p:txBody>
      </p:sp>
      <p:sp>
        <p:nvSpPr>
          <p:cNvPr id="62" name="Rectangle 61"/>
          <p:cNvSpPr/>
          <p:nvPr/>
        </p:nvSpPr>
        <p:spPr>
          <a:xfrm>
            <a:off x="0" y="6508008"/>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4250000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6618566" y="4458589"/>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436290" y="50797"/>
            <a:ext cx="10515600" cy="717684"/>
          </a:xfrm>
        </p:spPr>
        <p:txBody>
          <a:bodyPr/>
          <a:lstStyle/>
          <a:p>
            <a:r>
              <a:rPr lang="fr-FR" dirty="0" err="1"/>
              <a:t>OAuth</a:t>
            </a:r>
            <a:r>
              <a:rPr lang="fr-FR" dirty="0"/>
              <a:t> 2 définit 4 rôles distincts</a:t>
            </a:r>
          </a:p>
        </p:txBody>
      </p:sp>
      <p:sp>
        <p:nvSpPr>
          <p:cNvPr id="3" name="Espace réservé du contenu 2"/>
          <p:cNvSpPr>
            <a:spLocks noGrp="1"/>
          </p:cNvSpPr>
          <p:nvPr>
            <p:ph idx="1"/>
          </p:nvPr>
        </p:nvSpPr>
        <p:spPr>
          <a:xfrm>
            <a:off x="172506" y="1416676"/>
            <a:ext cx="4940158" cy="4498332"/>
          </a:xfrm>
        </p:spPr>
        <p:txBody>
          <a:bodyPr>
            <a:normAutofit/>
          </a:bodyPr>
          <a:lstStyle/>
          <a:p>
            <a:pPr marL="0" indent="0">
              <a:buNone/>
            </a:pPr>
            <a:r>
              <a:rPr lang="fr-FR" b="1" dirty="0"/>
              <a:t>Resource </a:t>
            </a:r>
            <a:r>
              <a:rPr lang="fr-FR" b="1" dirty="0" err="1"/>
              <a:t>Owner</a:t>
            </a:r>
            <a:r>
              <a:rPr lang="fr-FR" dirty="0"/>
              <a:t> </a:t>
            </a:r>
            <a:br>
              <a:rPr lang="fr-FR" dirty="0"/>
            </a:br>
            <a:r>
              <a:rPr lang="fr-FR" sz="2400" dirty="0">
                <a:solidFill>
                  <a:schemeClr val="accent1">
                    <a:lumMod val="75000"/>
                  </a:schemeClr>
                </a:solidFill>
              </a:rPr>
              <a:t>Un humain ou une machine</a:t>
            </a:r>
            <a:endParaRPr lang="fr-FR" dirty="0">
              <a:solidFill>
                <a:schemeClr val="accent1">
                  <a:lumMod val="75000"/>
                </a:schemeClr>
              </a:solidFill>
            </a:endParaRPr>
          </a:p>
          <a:p>
            <a:pPr marL="0" indent="0">
              <a:buNone/>
            </a:pPr>
            <a:r>
              <a:rPr lang="fr-FR" b="1" dirty="0"/>
              <a:t>Resource Server</a:t>
            </a:r>
            <a:br>
              <a:rPr lang="fr-FR" b="1" dirty="0"/>
            </a:br>
            <a:r>
              <a:rPr lang="fr-FR" sz="2400" dirty="0">
                <a:solidFill>
                  <a:schemeClr val="accent1">
                    <a:lumMod val="75000"/>
                  </a:schemeClr>
                </a:solidFill>
              </a:rPr>
              <a:t>Héberge les données dont l’accès est protégé</a:t>
            </a:r>
          </a:p>
          <a:p>
            <a:pPr marL="0" indent="0">
              <a:buNone/>
            </a:pPr>
            <a:r>
              <a:rPr lang="fr-FR" b="1" dirty="0"/>
              <a:t>Client Application</a:t>
            </a:r>
            <a:br>
              <a:rPr lang="fr-FR" b="1" dirty="0"/>
            </a:br>
            <a:r>
              <a:rPr lang="fr-FR" sz="2400" dirty="0" err="1">
                <a:solidFill>
                  <a:schemeClr val="accent1">
                    <a:lumMod val="75000"/>
                  </a:schemeClr>
                </a:solidFill>
              </a:rPr>
              <a:t>Application</a:t>
            </a:r>
            <a:r>
              <a:rPr lang="fr-FR" sz="2400" dirty="0">
                <a:solidFill>
                  <a:schemeClr val="accent1">
                    <a:lumMod val="75000"/>
                  </a:schemeClr>
                </a:solidFill>
              </a:rPr>
              <a:t> demandant des données au serveur de ressources.</a:t>
            </a:r>
            <a:endParaRPr lang="fr-FR" b="1" dirty="0">
              <a:solidFill>
                <a:schemeClr val="accent1">
                  <a:lumMod val="75000"/>
                </a:schemeClr>
              </a:solidFill>
            </a:endParaRPr>
          </a:p>
          <a:p>
            <a:pPr marL="0" indent="0">
              <a:buNone/>
            </a:pPr>
            <a:r>
              <a:rPr lang="fr-FR" b="1" dirty="0" err="1"/>
              <a:t>Authorization</a:t>
            </a:r>
            <a:r>
              <a:rPr lang="fr-FR" b="1" dirty="0"/>
              <a:t> Server</a:t>
            </a:r>
            <a:br>
              <a:rPr lang="fr-FR" b="1" dirty="0"/>
            </a:br>
            <a:r>
              <a:rPr lang="fr-FR" sz="2400" dirty="0">
                <a:solidFill>
                  <a:schemeClr val="accent1">
                    <a:lumMod val="75000"/>
                  </a:schemeClr>
                </a:solidFill>
              </a:rPr>
              <a:t>Délivre des jetons d’accès (</a:t>
            </a:r>
            <a:r>
              <a:rPr lang="fr-FR" sz="2400" dirty="0" err="1">
                <a:solidFill>
                  <a:schemeClr val="accent1">
                    <a:lumMod val="75000"/>
                  </a:schemeClr>
                </a:solidFill>
              </a:rPr>
              <a:t>tokens</a:t>
            </a:r>
            <a:r>
              <a:rPr lang="fr-FR" sz="2400" dirty="0">
                <a:solidFill>
                  <a:schemeClr val="accent1">
                    <a:lumMod val="75000"/>
                  </a:schemeClr>
                </a:solidFill>
              </a:rPr>
              <a:t> en anglais) au client. </a:t>
            </a:r>
          </a:p>
        </p:txBody>
      </p:sp>
      <p:sp>
        <p:nvSpPr>
          <p:cNvPr id="4" name="Espace réservé du numéro de diapositive 3"/>
          <p:cNvSpPr>
            <a:spLocks noGrp="1"/>
          </p:cNvSpPr>
          <p:nvPr>
            <p:ph type="sldNum" sz="quarter" idx="12"/>
          </p:nvPr>
        </p:nvSpPr>
        <p:spPr>
          <a:xfrm>
            <a:off x="8783236" y="6155875"/>
            <a:ext cx="2743200" cy="365125"/>
          </a:xfrm>
        </p:spPr>
        <p:txBody>
          <a:bodyPr/>
          <a:lstStyle/>
          <a:p>
            <a:fld id="{B79E4878-4BCB-449E-94CF-AE2A0F6BB533}" type="slidenum">
              <a:rPr lang="fr-FR" smtClean="0"/>
              <a:t>45</a:t>
            </a:fld>
            <a:endParaRPr lang="fr-FR"/>
          </a:p>
        </p:txBody>
      </p:sp>
      <p:pic>
        <p:nvPicPr>
          <p:cNvPr id="7"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8466"/>
          <a:stretch/>
        </p:blipFill>
        <p:spPr bwMode="auto">
          <a:xfrm>
            <a:off x="9755460" y="152888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052978" y="796766"/>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8926998" y="4430585"/>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8466"/>
          <a:stretch/>
        </p:blipFill>
        <p:spPr bwMode="auto">
          <a:xfrm>
            <a:off x="9755739" y="3699605"/>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6298" y="3578413"/>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a:off x="8358805" y="4079667"/>
            <a:ext cx="1396934" cy="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8358805" y="1908943"/>
            <a:ext cx="1396655" cy="21707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10951890" y="3855326"/>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10870926" y="1685222"/>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10224286" y="1908943"/>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10224565" y="4079667"/>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9989873" y="2289005"/>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5"/>
          <a:srcRect l="26157" r="24641"/>
          <a:stretch/>
        </p:blipFill>
        <p:spPr>
          <a:xfrm>
            <a:off x="5784468" y="3288245"/>
            <a:ext cx="778784" cy="1582841"/>
          </a:xfrm>
          <a:prstGeom prst="rect">
            <a:avLst/>
          </a:prstGeom>
        </p:spPr>
      </p:pic>
      <p:sp>
        <p:nvSpPr>
          <p:cNvPr id="59" name="Espace réservé du contenu 2"/>
          <p:cNvSpPr txBox="1">
            <a:spLocks/>
          </p:cNvSpPr>
          <p:nvPr/>
        </p:nvSpPr>
        <p:spPr>
          <a:xfrm>
            <a:off x="4985879" y="4999382"/>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flipV="1">
            <a:off x="6563252" y="4079666"/>
            <a:ext cx="793046" cy="1"/>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9581" y="6500795"/>
            <a:ext cx="8027668" cy="369332"/>
          </a:xfrm>
          <a:prstGeom prst="rect">
            <a:avLst/>
          </a:prstGeom>
        </p:spPr>
        <p:txBody>
          <a:bodyPr wrap="square">
            <a:spAutoFit/>
          </a:bodyPr>
          <a:lstStyle/>
          <a:p>
            <a:r>
              <a:rPr lang="fr-FR" dirty="0">
                <a:hlinkClick r:id="rId6"/>
              </a:rPr>
              <a:t>http://www.bubblecode.net/fr/2016/01/22/comprendre-oauth2/</a:t>
            </a:r>
            <a:endParaRPr lang="fr-FR" dirty="0"/>
          </a:p>
        </p:txBody>
      </p:sp>
    </p:spTree>
    <p:extLst>
      <p:ext uri="{BB962C8B-B14F-4D97-AF65-F5344CB8AC3E}">
        <p14:creationId xmlns:p14="http://schemas.microsoft.com/office/powerpoint/2010/main" val="10220891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Résultat de recherche d'images pour &quot;image serveur&quot;">
            <a:extLst>
              <a:ext uri="{FF2B5EF4-FFF2-40B4-BE49-F238E27FC236}">
                <a16:creationId xmlns:a16="http://schemas.microsoft.com/office/drawing/2014/main" id="{00269C96-DA2F-4EF5-9CF3-99EE9975C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236983" y="591460"/>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a:xfrm>
            <a:off x="9321799" y="6445302"/>
            <a:ext cx="2743200" cy="365125"/>
          </a:xfrm>
        </p:spPr>
        <p:txBody>
          <a:bodyPr/>
          <a:lstStyle/>
          <a:p>
            <a:fld id="{B79E4878-4BCB-449E-94CF-AE2A0F6BB533}" type="slidenum">
              <a:rPr lang="fr-FR" smtClean="0"/>
              <a:t>46</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48515" y="1443518"/>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148514" y="782942"/>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err="1">
                <a:solidFill>
                  <a:schemeClr val="accent1">
                    <a:lumMod val="75000"/>
                  </a:schemeClr>
                </a:solidFill>
              </a:rPr>
              <a:t>Access_Token</a:t>
            </a:r>
            <a:r>
              <a:rPr lang="fr-FR" i="1" dirty="0">
                <a:solidFill>
                  <a:schemeClr val="accent1">
                    <a:lumMod val="75000"/>
                  </a:schemeClr>
                </a:solidFill>
              </a:rPr>
              <a:t>: 09sas890?SJAS</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65386" y="1676058"/>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27001" y="6523842"/>
            <a:ext cx="2415014" cy="400110"/>
          </a:xfrm>
          <a:prstGeom prst="rect">
            <a:avLst/>
          </a:prstGeom>
          <a:noFill/>
        </p:spPr>
        <p:txBody>
          <a:bodyPr wrap="square" rtlCol="0">
            <a:spAutoFit/>
          </a:bodyPr>
          <a:lstStyle/>
          <a:p>
            <a:pPr algn="ctr"/>
            <a:r>
              <a:rPr lang="fr-FR" sz="2000" dirty="0">
                <a:solidFill>
                  <a:schemeClr val="accent5">
                    <a:lumMod val="50000"/>
                  </a:schemeClr>
                </a:solidFill>
              </a:rPr>
              <a:t>Client Application</a:t>
            </a:r>
          </a:p>
        </p:txBody>
      </p:sp>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0334404" y="418723"/>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8153236" y="1676059"/>
            <a:ext cx="2181167"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913112" y="6523842"/>
            <a:ext cx="2570711" cy="400110"/>
          </a:xfrm>
          <a:prstGeom prst="rect">
            <a:avLst/>
          </a:prstGeom>
          <a:noFill/>
        </p:spPr>
        <p:txBody>
          <a:bodyPr wrap="square" rtlCol="0">
            <a:spAutoFit/>
          </a:bodyPr>
          <a:lstStyle/>
          <a:p>
            <a:pPr algn="ctr"/>
            <a:r>
              <a:rPr lang="fr-FR" sz="2000" dirty="0">
                <a:solidFill>
                  <a:schemeClr val="accent6">
                    <a:lumMod val="50000"/>
                  </a:schemeClr>
                </a:solidFill>
              </a:rPr>
              <a:t>Resource Serveur</a:t>
            </a:r>
          </a:p>
        </p:txBody>
      </p:sp>
      <p:cxnSp>
        <p:nvCxnSpPr>
          <p:cNvPr id="15" name="Connecteur droit 14">
            <a:extLst>
              <a:ext uri="{FF2B5EF4-FFF2-40B4-BE49-F238E27FC236}">
                <a16:creationId xmlns:a16="http://schemas.microsoft.com/office/drawing/2014/main" id="{ADB81ED0-830B-431D-B9D0-346CA2A34669}"/>
              </a:ext>
            </a:extLst>
          </p:cNvPr>
          <p:cNvCxnSpPr>
            <a:cxnSpLocks/>
          </p:cNvCxnSpPr>
          <p:nvPr/>
        </p:nvCxnSpPr>
        <p:spPr>
          <a:xfrm flipH="1">
            <a:off x="3148515" y="2548017"/>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38D0C086-369D-4CE2-917C-0CD7EE3C3028}"/>
              </a:ext>
            </a:extLst>
          </p:cNvPr>
          <p:cNvSpPr txBox="1"/>
          <p:nvPr/>
        </p:nvSpPr>
        <p:spPr>
          <a:xfrm>
            <a:off x="3148514" y="1851715"/>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err="1">
                <a:solidFill>
                  <a:schemeClr val="accent1">
                    <a:lumMod val="75000"/>
                  </a:schemeClr>
                </a:solidFill>
              </a:rPr>
              <a:t>Access_Token</a:t>
            </a:r>
            <a:r>
              <a:rPr lang="fr-FR" i="1" dirty="0">
                <a:solidFill>
                  <a:schemeClr val="accent1">
                    <a:lumMod val="75000"/>
                  </a:schemeClr>
                </a:solidFill>
              </a:rPr>
              <a:t>: 09sas890?SJAS</a:t>
            </a:r>
          </a:p>
        </p:txBody>
      </p:sp>
      <p:cxnSp>
        <p:nvCxnSpPr>
          <p:cNvPr id="18" name="Connecteur droit 17">
            <a:extLst>
              <a:ext uri="{FF2B5EF4-FFF2-40B4-BE49-F238E27FC236}">
                <a16:creationId xmlns:a16="http://schemas.microsoft.com/office/drawing/2014/main" id="{B452FA0F-473D-4BDC-B9CA-4528F786F595}"/>
              </a:ext>
            </a:extLst>
          </p:cNvPr>
          <p:cNvCxnSpPr>
            <a:cxnSpLocks/>
          </p:cNvCxnSpPr>
          <p:nvPr/>
        </p:nvCxnSpPr>
        <p:spPr>
          <a:xfrm>
            <a:off x="3065386" y="2780557"/>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06EFA9A0-82B7-4494-BEE2-32AF1B6FBC1C}"/>
              </a:ext>
            </a:extLst>
          </p:cNvPr>
          <p:cNvSpPr txBox="1"/>
          <p:nvPr/>
        </p:nvSpPr>
        <p:spPr>
          <a:xfrm>
            <a:off x="8153236" y="2792151"/>
            <a:ext cx="2181168" cy="369332"/>
          </a:xfrm>
          <a:prstGeom prst="rect">
            <a:avLst/>
          </a:prstGeom>
          <a:noFill/>
        </p:spPr>
        <p:txBody>
          <a:bodyPr wrap="square" rtlCol="0">
            <a:spAutoFit/>
          </a:bodyPr>
          <a:lstStyle/>
          <a:p>
            <a:r>
              <a:rPr lang="fr-FR" i="1" dirty="0">
                <a:solidFill>
                  <a:schemeClr val="accent6">
                    <a:lumMod val="50000"/>
                  </a:schemeClr>
                </a:solidFill>
              </a:rPr>
              <a:t>HTTP/1.1 401 KO</a:t>
            </a:r>
          </a:p>
        </p:txBody>
      </p:sp>
      <p:pic>
        <p:nvPicPr>
          <p:cNvPr id="2" name="Image 1">
            <a:extLst>
              <a:ext uri="{FF2B5EF4-FFF2-40B4-BE49-F238E27FC236}">
                <a16:creationId xmlns:a16="http://schemas.microsoft.com/office/drawing/2014/main" id="{920B18EF-E5C3-4C2F-AA0E-C0FFADE96C2F}"/>
              </a:ext>
            </a:extLst>
          </p:cNvPr>
          <p:cNvPicPr>
            <a:picLocks noChangeAspect="1"/>
          </p:cNvPicPr>
          <p:nvPr/>
        </p:nvPicPr>
        <p:blipFill>
          <a:blip r:embed="rId3"/>
          <a:stretch>
            <a:fillRect/>
          </a:stretch>
        </p:blipFill>
        <p:spPr>
          <a:xfrm>
            <a:off x="9102165" y="3555673"/>
            <a:ext cx="747546" cy="1090507"/>
          </a:xfrm>
          <a:prstGeom prst="rect">
            <a:avLst/>
          </a:prstGeom>
        </p:spPr>
      </p:pic>
      <p:sp>
        <p:nvSpPr>
          <p:cNvPr id="25" name="ZoneTexte 24">
            <a:extLst>
              <a:ext uri="{FF2B5EF4-FFF2-40B4-BE49-F238E27FC236}">
                <a16:creationId xmlns:a16="http://schemas.microsoft.com/office/drawing/2014/main" id="{7A7EAC32-E338-4D1C-B617-8194007A42E1}"/>
              </a:ext>
            </a:extLst>
          </p:cNvPr>
          <p:cNvSpPr txBox="1"/>
          <p:nvPr/>
        </p:nvSpPr>
        <p:spPr>
          <a:xfrm>
            <a:off x="8666127" y="4592752"/>
            <a:ext cx="1668277" cy="707886"/>
          </a:xfrm>
          <a:prstGeom prst="rect">
            <a:avLst/>
          </a:prstGeom>
          <a:noFill/>
        </p:spPr>
        <p:txBody>
          <a:bodyPr wrap="none" rtlCol="0">
            <a:spAutoFit/>
          </a:bodyPr>
          <a:lstStyle/>
          <a:p>
            <a:pPr algn="ctr"/>
            <a:r>
              <a:rPr lang="fr-FR" sz="2000" dirty="0" err="1">
                <a:solidFill>
                  <a:schemeClr val="accent2">
                    <a:lumMod val="75000"/>
                  </a:schemeClr>
                </a:solidFill>
              </a:rPr>
              <a:t>Authorisation</a:t>
            </a:r>
            <a:r>
              <a:rPr lang="fr-FR" sz="2000" dirty="0">
                <a:solidFill>
                  <a:schemeClr val="accent2">
                    <a:lumMod val="75000"/>
                  </a:schemeClr>
                </a:solidFill>
              </a:rPr>
              <a:t> </a:t>
            </a:r>
            <a:br>
              <a:rPr lang="fr-FR" sz="2000" dirty="0">
                <a:solidFill>
                  <a:schemeClr val="accent2">
                    <a:lumMod val="75000"/>
                  </a:schemeClr>
                </a:solidFill>
              </a:rPr>
            </a:br>
            <a:r>
              <a:rPr lang="fr-FR" sz="2000" dirty="0">
                <a:solidFill>
                  <a:schemeClr val="accent2">
                    <a:lumMod val="75000"/>
                  </a:schemeClr>
                </a:solidFill>
              </a:rPr>
              <a:t>Serveur</a:t>
            </a:r>
          </a:p>
        </p:txBody>
      </p:sp>
      <p:cxnSp>
        <p:nvCxnSpPr>
          <p:cNvPr id="28" name="Connecteur droit 27">
            <a:extLst>
              <a:ext uri="{FF2B5EF4-FFF2-40B4-BE49-F238E27FC236}">
                <a16:creationId xmlns:a16="http://schemas.microsoft.com/office/drawing/2014/main" id="{34CBAD04-CB31-4376-86F3-0FB802404E17}"/>
              </a:ext>
            </a:extLst>
          </p:cNvPr>
          <p:cNvCxnSpPr>
            <a:cxnSpLocks/>
          </p:cNvCxnSpPr>
          <p:nvPr/>
        </p:nvCxnSpPr>
        <p:spPr>
          <a:xfrm flipH="1">
            <a:off x="3148514" y="4025270"/>
            <a:ext cx="5780333"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9234C7C2-3EFB-4BEB-8EE6-59CCE754CAA9}"/>
              </a:ext>
            </a:extLst>
          </p:cNvPr>
          <p:cNvSpPr txBox="1"/>
          <p:nvPr/>
        </p:nvSpPr>
        <p:spPr>
          <a:xfrm>
            <a:off x="3104811" y="3365009"/>
            <a:ext cx="48479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https://api.authorisation.fr/renew HTTP/1.1</a:t>
            </a:r>
            <a:br>
              <a:rPr lang="fr-FR" i="1" dirty="0">
                <a:solidFill>
                  <a:schemeClr val="accent1">
                    <a:lumMod val="75000"/>
                  </a:schemeClr>
                </a:solidFill>
              </a:rPr>
            </a:br>
            <a:r>
              <a:rPr lang="fr-FR" i="1" dirty="0" err="1">
                <a:solidFill>
                  <a:schemeClr val="accent1">
                    <a:lumMod val="75000"/>
                  </a:schemeClr>
                </a:solidFill>
              </a:rPr>
              <a:t>Refesh_Token</a:t>
            </a:r>
            <a:r>
              <a:rPr lang="fr-FR" i="1" dirty="0">
                <a:solidFill>
                  <a:schemeClr val="accent1">
                    <a:lumMod val="75000"/>
                  </a:schemeClr>
                </a:solidFill>
              </a:rPr>
              <a:t>: 10adsdepOka92k</a:t>
            </a:r>
          </a:p>
        </p:txBody>
      </p:sp>
      <p:cxnSp>
        <p:nvCxnSpPr>
          <p:cNvPr id="31" name="Connecteur droit 30">
            <a:extLst>
              <a:ext uri="{FF2B5EF4-FFF2-40B4-BE49-F238E27FC236}">
                <a16:creationId xmlns:a16="http://schemas.microsoft.com/office/drawing/2014/main" id="{4D091B97-9A78-422E-B24D-8DF9AC36CB60}"/>
              </a:ext>
            </a:extLst>
          </p:cNvPr>
          <p:cNvCxnSpPr>
            <a:cxnSpLocks/>
          </p:cNvCxnSpPr>
          <p:nvPr/>
        </p:nvCxnSpPr>
        <p:spPr>
          <a:xfrm>
            <a:off x="3065386" y="4257810"/>
            <a:ext cx="5773814" cy="0"/>
          </a:xfrm>
          <a:prstGeom prst="line">
            <a:avLst/>
          </a:prstGeom>
          <a:ln w="50800">
            <a:solidFill>
              <a:schemeClr val="accent2">
                <a:lumMod val="75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DE883267-CB55-407B-AE93-52E4BF6CC1FA}"/>
              </a:ext>
            </a:extLst>
          </p:cNvPr>
          <p:cNvSpPr txBox="1"/>
          <p:nvPr/>
        </p:nvSpPr>
        <p:spPr>
          <a:xfrm>
            <a:off x="4963715" y="4221530"/>
            <a:ext cx="4102018" cy="923330"/>
          </a:xfrm>
          <a:prstGeom prst="rect">
            <a:avLst/>
          </a:prstGeom>
          <a:noFill/>
        </p:spPr>
        <p:txBody>
          <a:bodyPr wrap="square" rtlCol="0">
            <a:spAutoFit/>
          </a:bodyPr>
          <a:lstStyle/>
          <a:p>
            <a:r>
              <a:rPr lang="fr-FR" i="1" dirty="0">
                <a:solidFill>
                  <a:schemeClr val="accent2">
                    <a:lumMod val="75000"/>
                  </a:schemeClr>
                </a:solidFill>
              </a:rPr>
              <a:t>HTTP/1.1 200 OK</a:t>
            </a:r>
          </a:p>
          <a:p>
            <a:r>
              <a:rPr lang="fr-FR" i="1" dirty="0" err="1">
                <a:solidFill>
                  <a:schemeClr val="accent2">
                    <a:lumMod val="75000"/>
                  </a:schemeClr>
                </a:solidFill>
              </a:rPr>
              <a:t>Access_Token</a:t>
            </a:r>
            <a:r>
              <a:rPr lang="fr-FR" i="1" dirty="0">
                <a:solidFill>
                  <a:schemeClr val="accent2">
                    <a:lumMod val="75000"/>
                  </a:schemeClr>
                </a:solidFill>
              </a:rPr>
              <a:t>: </a:t>
            </a:r>
            <a:r>
              <a:rPr lang="fr-FR" i="1" dirty="0" err="1">
                <a:solidFill>
                  <a:schemeClr val="accent2">
                    <a:lumMod val="75000"/>
                  </a:schemeClr>
                </a:solidFill>
              </a:rPr>
              <a:t>new_access_token</a:t>
            </a:r>
            <a:endParaRPr lang="fr-FR" i="1" dirty="0">
              <a:solidFill>
                <a:schemeClr val="accent2">
                  <a:lumMod val="75000"/>
                </a:schemeClr>
              </a:solidFill>
            </a:endParaRPr>
          </a:p>
          <a:p>
            <a:r>
              <a:rPr lang="fr-FR" i="1" dirty="0" err="1">
                <a:solidFill>
                  <a:schemeClr val="accent2">
                    <a:lumMod val="75000"/>
                  </a:schemeClr>
                </a:solidFill>
              </a:rPr>
              <a:t>Refresh_Token</a:t>
            </a:r>
            <a:r>
              <a:rPr lang="fr-FR" i="1" dirty="0">
                <a:solidFill>
                  <a:schemeClr val="accent2">
                    <a:lumMod val="75000"/>
                  </a:schemeClr>
                </a:solidFill>
              </a:rPr>
              <a:t>: </a:t>
            </a:r>
            <a:r>
              <a:rPr lang="fr-FR" i="1" dirty="0" err="1">
                <a:solidFill>
                  <a:schemeClr val="accent2">
                    <a:lumMod val="75000"/>
                  </a:schemeClr>
                </a:solidFill>
              </a:rPr>
              <a:t>new_refresh_token</a:t>
            </a:r>
            <a:endParaRPr lang="fr-FR" i="1" dirty="0">
              <a:solidFill>
                <a:schemeClr val="accent2">
                  <a:lumMod val="75000"/>
                </a:schemeClr>
              </a:solidFill>
            </a:endParaRPr>
          </a:p>
        </p:txBody>
      </p:sp>
      <p:cxnSp>
        <p:nvCxnSpPr>
          <p:cNvPr id="41" name="Connecteur droit 40">
            <a:extLst>
              <a:ext uri="{FF2B5EF4-FFF2-40B4-BE49-F238E27FC236}">
                <a16:creationId xmlns:a16="http://schemas.microsoft.com/office/drawing/2014/main" id="{57E12008-DB3A-43CC-B1D8-3129067923D9}"/>
              </a:ext>
            </a:extLst>
          </p:cNvPr>
          <p:cNvCxnSpPr>
            <a:cxnSpLocks/>
          </p:cNvCxnSpPr>
          <p:nvPr/>
        </p:nvCxnSpPr>
        <p:spPr>
          <a:xfrm flipH="1">
            <a:off x="3187940" y="6070005"/>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20C9012-3362-474A-BFE7-52CB74D80478}"/>
              </a:ext>
            </a:extLst>
          </p:cNvPr>
          <p:cNvSpPr txBox="1"/>
          <p:nvPr/>
        </p:nvSpPr>
        <p:spPr>
          <a:xfrm>
            <a:off x="3187940" y="5409744"/>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err="1">
                <a:solidFill>
                  <a:schemeClr val="accent1">
                    <a:lumMod val="75000"/>
                  </a:schemeClr>
                </a:solidFill>
              </a:rPr>
              <a:t>Access_Token</a:t>
            </a:r>
            <a:r>
              <a:rPr lang="fr-FR" i="1" dirty="0">
                <a:solidFill>
                  <a:schemeClr val="accent1">
                    <a:lumMod val="75000"/>
                  </a:schemeClr>
                </a:solidFill>
              </a:rPr>
              <a:t>: </a:t>
            </a:r>
            <a:r>
              <a:rPr lang="fr-FR" i="1" dirty="0" err="1">
                <a:solidFill>
                  <a:schemeClr val="accent1">
                    <a:lumMod val="75000"/>
                  </a:schemeClr>
                </a:solidFill>
              </a:rPr>
              <a:t>new_access_token</a:t>
            </a:r>
            <a:endParaRPr lang="fr-FR" i="1" dirty="0">
              <a:solidFill>
                <a:schemeClr val="accent1">
                  <a:lumMod val="75000"/>
                </a:schemeClr>
              </a:solidFill>
            </a:endParaRPr>
          </a:p>
        </p:txBody>
      </p:sp>
      <p:cxnSp>
        <p:nvCxnSpPr>
          <p:cNvPr id="43" name="Connecteur droit 42">
            <a:extLst>
              <a:ext uri="{FF2B5EF4-FFF2-40B4-BE49-F238E27FC236}">
                <a16:creationId xmlns:a16="http://schemas.microsoft.com/office/drawing/2014/main" id="{1F239B8C-BC73-40C2-BB44-83BF5BA23DA8}"/>
              </a:ext>
            </a:extLst>
          </p:cNvPr>
          <p:cNvCxnSpPr>
            <a:cxnSpLocks/>
          </p:cNvCxnSpPr>
          <p:nvPr/>
        </p:nvCxnSpPr>
        <p:spPr>
          <a:xfrm>
            <a:off x="3104811" y="6302545"/>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2EDD5E6E-AF74-4B47-8750-A4C2615AF010}"/>
              </a:ext>
            </a:extLst>
          </p:cNvPr>
          <p:cNvSpPr txBox="1"/>
          <p:nvPr/>
        </p:nvSpPr>
        <p:spPr>
          <a:xfrm>
            <a:off x="8153235" y="6339176"/>
            <a:ext cx="2220593"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45" name="Titre 1">
            <a:extLst>
              <a:ext uri="{FF2B5EF4-FFF2-40B4-BE49-F238E27FC236}">
                <a16:creationId xmlns:a16="http://schemas.microsoft.com/office/drawing/2014/main" id="{53757275-A6B2-4A5E-A0DA-8ABD9E4AAC20}"/>
              </a:ext>
            </a:extLst>
          </p:cNvPr>
          <p:cNvSpPr>
            <a:spLocks noGrp="1"/>
          </p:cNvSpPr>
          <p:nvPr>
            <p:ph type="title"/>
          </p:nvPr>
        </p:nvSpPr>
        <p:spPr>
          <a:xfrm>
            <a:off x="1968223" y="51216"/>
            <a:ext cx="10515600" cy="612378"/>
          </a:xfrm>
        </p:spPr>
        <p:txBody>
          <a:bodyPr>
            <a:normAutofit fontScale="90000"/>
          </a:bodyPr>
          <a:lstStyle/>
          <a:p>
            <a:r>
              <a:rPr lang="fr-FR" dirty="0"/>
              <a:t>Utilisation et renouvellement des </a:t>
            </a:r>
            <a:r>
              <a:rPr lang="fr-FR" dirty="0" err="1"/>
              <a:t>tokens</a:t>
            </a:r>
            <a:endParaRPr lang="fr-FR" dirty="0"/>
          </a:p>
        </p:txBody>
      </p:sp>
    </p:spTree>
    <p:extLst>
      <p:ext uri="{BB962C8B-B14F-4D97-AF65-F5344CB8AC3E}">
        <p14:creationId xmlns:p14="http://schemas.microsoft.com/office/powerpoint/2010/main" val="2468778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normAutofit/>
          </a:bodyPr>
          <a:lstStyle/>
          <a:p>
            <a:r>
              <a:rPr lang="fr-FR" sz="6600" dirty="0"/>
              <a:t>HTTPS</a:t>
            </a:r>
          </a:p>
        </p:txBody>
      </p:sp>
      <p:sp>
        <p:nvSpPr>
          <p:cNvPr id="3" name="Espace réservé du contenu 2"/>
          <p:cNvSpPr>
            <a:spLocks noGrp="1"/>
          </p:cNvSpPr>
          <p:nvPr>
            <p:ph idx="1"/>
          </p:nvPr>
        </p:nvSpPr>
        <p:spPr>
          <a:xfrm>
            <a:off x="945542" y="2808513"/>
            <a:ext cx="10300915" cy="2743199"/>
          </a:xfrm>
        </p:spPr>
        <p:txBody>
          <a:bodyPr>
            <a:normAutofit/>
          </a:bodyPr>
          <a:lstStyle/>
          <a:p>
            <a:pPr marL="0" indent="0">
              <a:buNone/>
            </a:pPr>
            <a:r>
              <a:rPr lang="fr-FR" sz="4000" dirty="0"/>
              <a:t>OAuth2 impose l’utilisation de HTTPS pour les échanges.</a:t>
            </a:r>
          </a:p>
        </p:txBody>
      </p:sp>
      <p:sp>
        <p:nvSpPr>
          <p:cNvPr id="62" name="Rectangle 61"/>
          <p:cNvSpPr/>
          <p:nvPr/>
        </p:nvSpPr>
        <p:spPr>
          <a:xfrm>
            <a:off x="300282" y="6404076"/>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2561847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a:t>Scope et Audience</a:t>
            </a:r>
          </a:p>
        </p:txBody>
      </p:sp>
      <p:sp>
        <p:nvSpPr>
          <p:cNvPr id="3" name="Espace réservé du contenu 2"/>
          <p:cNvSpPr>
            <a:spLocks noGrp="1"/>
          </p:cNvSpPr>
          <p:nvPr>
            <p:ph idx="1"/>
          </p:nvPr>
        </p:nvSpPr>
        <p:spPr>
          <a:xfrm>
            <a:off x="300282" y="1061240"/>
            <a:ext cx="11070083" cy="5419073"/>
          </a:xfrm>
        </p:spPr>
        <p:txBody>
          <a:bodyPr>
            <a:normAutofit/>
          </a:bodyPr>
          <a:lstStyle/>
          <a:p>
            <a:pPr marL="0" indent="0">
              <a:buNone/>
            </a:pPr>
            <a:r>
              <a:rPr lang="fr-FR" dirty="0"/>
              <a:t>Scope</a:t>
            </a:r>
          </a:p>
          <a:p>
            <a:pPr lvl="1"/>
            <a:r>
              <a:rPr lang="fr-FR" dirty="0"/>
              <a:t>Le scope est un paramètre qui sert à limiter les droits du </a:t>
            </a:r>
            <a:r>
              <a:rPr lang="fr-FR" dirty="0" err="1"/>
              <a:t>token</a:t>
            </a:r>
            <a:r>
              <a:rPr lang="fr-FR" dirty="0"/>
              <a:t> d’accès. C’est le serveur d’autorisation qui définit la liste des scopes disponibles. Le client doit alors envoyer le ou les scopes qu’ils souhaitent utiliser lors de la demande d’autorisation. Plus le scope est réduit, plus on a de chance que le détenteur des données autorise l’accès.</a:t>
            </a:r>
          </a:p>
          <a:p>
            <a:pPr lvl="1"/>
            <a:endParaRPr lang="fr-FR" dirty="0"/>
          </a:p>
          <a:p>
            <a:pPr marL="0" indent="0">
              <a:buNone/>
            </a:pPr>
            <a:r>
              <a:rPr lang="fr-FR" dirty="0"/>
              <a:t>Audience</a:t>
            </a:r>
          </a:p>
        </p:txBody>
      </p:sp>
      <p:sp>
        <p:nvSpPr>
          <p:cNvPr id="62" name="Rectangle 61"/>
          <p:cNvSpPr/>
          <p:nvPr/>
        </p:nvSpPr>
        <p:spPr>
          <a:xfrm>
            <a:off x="2653006" y="5994334"/>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11088737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a:t>Les types d’autorisation</a:t>
            </a:r>
          </a:p>
        </p:txBody>
      </p:sp>
      <p:sp>
        <p:nvSpPr>
          <p:cNvPr id="3" name="Espace réservé du contenu 2"/>
          <p:cNvSpPr>
            <a:spLocks noGrp="1"/>
          </p:cNvSpPr>
          <p:nvPr>
            <p:ph idx="1"/>
          </p:nvPr>
        </p:nvSpPr>
        <p:spPr>
          <a:xfrm>
            <a:off x="300282" y="1061240"/>
            <a:ext cx="11401388" cy="5697369"/>
          </a:xfrm>
        </p:spPr>
        <p:txBody>
          <a:bodyPr>
            <a:normAutofit lnSpcReduction="10000"/>
          </a:bodyPr>
          <a:lstStyle/>
          <a:p>
            <a:r>
              <a:rPr lang="fr-FR" dirty="0"/>
              <a:t>Un client ne peut utiliser le protocole </a:t>
            </a:r>
            <a:r>
              <a:rPr lang="fr-FR" dirty="0" err="1"/>
              <a:t>OAuth</a:t>
            </a:r>
            <a:r>
              <a:rPr lang="fr-FR" dirty="0"/>
              <a:t> sans être connu du serveur. Pour cela il lui faut donc s’enregistrer auprès du serveur d’autorisation. Pour cela il doit fournir un ensemble de données :</a:t>
            </a:r>
          </a:p>
          <a:p>
            <a:pPr lvl="1"/>
            <a:r>
              <a:rPr lang="fr-FR" dirty="0">
                <a:solidFill>
                  <a:srgbClr val="0070C0"/>
                </a:solidFill>
              </a:rPr>
              <a:t>Nom de l’application</a:t>
            </a:r>
          </a:p>
          <a:p>
            <a:pPr lvl="1"/>
            <a:r>
              <a:rPr lang="fr-FR" dirty="0">
                <a:solidFill>
                  <a:srgbClr val="0070C0"/>
                </a:solidFill>
              </a:rPr>
              <a:t>Url du site</a:t>
            </a:r>
          </a:p>
          <a:p>
            <a:pPr lvl="1"/>
            <a:r>
              <a:rPr lang="fr-FR" dirty="0">
                <a:solidFill>
                  <a:srgbClr val="0070C0"/>
                </a:solidFill>
              </a:rPr>
              <a:t>Url de retour</a:t>
            </a:r>
          </a:p>
          <a:p>
            <a:pPr lvl="1"/>
            <a:r>
              <a:rPr lang="fr-FR" dirty="0">
                <a:solidFill>
                  <a:srgbClr val="0070C0"/>
                </a:solidFill>
              </a:rPr>
              <a:t>Informations diverses en fonction du demandeur (logo, url javascript, description, etc.)</a:t>
            </a:r>
          </a:p>
          <a:p>
            <a:pPr lvl="1"/>
            <a:endParaRPr lang="fr-FR" dirty="0"/>
          </a:p>
          <a:p>
            <a:r>
              <a:rPr lang="fr-FR" dirty="0"/>
              <a:t>En échange, le serveur fournira un identifiant et un code secret (</a:t>
            </a:r>
            <a:r>
              <a:rPr lang="fr-FR" b="1" dirty="0"/>
              <a:t>client id</a:t>
            </a:r>
            <a:r>
              <a:rPr lang="fr-FR" dirty="0"/>
              <a:t> et </a:t>
            </a:r>
            <a:r>
              <a:rPr lang="fr-FR" b="1" dirty="0"/>
              <a:t>client secret</a:t>
            </a:r>
            <a:r>
              <a:rPr lang="fr-FR" dirty="0"/>
              <a:t>) sous forme de chaîne de caractères, qui permettra au client de s’identifier.</a:t>
            </a:r>
          </a:p>
          <a:p>
            <a:endParaRPr lang="fr-FR" dirty="0"/>
          </a:p>
          <a:p>
            <a:pPr marL="0" indent="0" algn="ctr">
              <a:buNone/>
            </a:pPr>
            <a:r>
              <a:rPr lang="fr-FR" dirty="0">
                <a:hlinkClick r:id="rId2"/>
              </a:rPr>
              <a:t>https://blog.axawebcenter.fr/2016/03/oauth-comprendre-loauth-2-0-par-lexemple/</a:t>
            </a:r>
            <a:endParaRPr lang="fr-FR" dirty="0"/>
          </a:p>
          <a:p>
            <a:pPr marL="0" indent="0" algn="ctr">
              <a:buNone/>
            </a:pPr>
            <a:endParaRPr lang="fr-FR" dirty="0"/>
          </a:p>
        </p:txBody>
      </p:sp>
    </p:spTree>
    <p:extLst>
      <p:ext uri="{BB962C8B-B14F-4D97-AF65-F5344CB8AC3E}">
        <p14:creationId xmlns:p14="http://schemas.microsoft.com/office/powerpoint/2010/main" val="4068355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98509" y="-14900"/>
            <a:ext cx="10471394" cy="1325563"/>
          </a:xfrm>
        </p:spPr>
        <p:txBody>
          <a:bodyPr/>
          <a:lstStyle/>
          <a:p>
            <a:r>
              <a:rPr lang="fr-FR" dirty="0"/>
              <a:t>Vous pouvez mixer HTTP et HTTPS dans une page web</a:t>
            </a:r>
          </a:p>
        </p:txBody>
      </p:sp>
      <p:sp>
        <p:nvSpPr>
          <p:cNvPr id="3" name="Espace réservé du contenu 2"/>
          <p:cNvSpPr>
            <a:spLocks noGrp="1"/>
          </p:cNvSpPr>
          <p:nvPr>
            <p:ph idx="1"/>
          </p:nvPr>
        </p:nvSpPr>
        <p:spPr>
          <a:xfrm>
            <a:off x="490230" y="1528385"/>
            <a:ext cx="5233988" cy="5142388"/>
          </a:xfrm>
        </p:spPr>
        <p:txBody>
          <a:bodyPr>
            <a:normAutofit/>
          </a:bodyPr>
          <a:lstStyle/>
          <a:p>
            <a:pPr marL="0" indent="0">
              <a:buNone/>
            </a:pPr>
            <a:r>
              <a:rPr lang="fr-FR" dirty="0"/>
              <a:t>Si votre site web propose des pages HTTPS, tous les contenus </a:t>
            </a:r>
            <a:r>
              <a:rPr lang="fr-FR" dirty="0">
                <a:solidFill>
                  <a:schemeClr val="accent2">
                    <a:lumMod val="75000"/>
                  </a:schemeClr>
                </a:solidFill>
              </a:rPr>
              <a:t>mixtes</a:t>
            </a:r>
            <a:r>
              <a:rPr lang="fr-FR" dirty="0"/>
              <a:t> </a:t>
            </a:r>
            <a:r>
              <a:rPr lang="fr-FR" dirty="0">
                <a:solidFill>
                  <a:schemeClr val="accent2">
                    <a:lumMod val="75000"/>
                  </a:schemeClr>
                </a:solidFill>
              </a:rPr>
              <a:t>actifs</a:t>
            </a:r>
            <a:r>
              <a:rPr lang="fr-FR" dirty="0"/>
              <a:t> proposés via HTTP sur ces pages seront bloqués par défaut. </a:t>
            </a:r>
          </a:p>
          <a:p>
            <a:pPr marL="0" indent="0">
              <a:buNone/>
            </a:pPr>
            <a:endParaRPr lang="fr-FR" dirty="0"/>
          </a:p>
          <a:p>
            <a:pPr marL="0" indent="0">
              <a:buNone/>
            </a:pPr>
            <a:r>
              <a:rPr lang="fr-FR" dirty="0"/>
              <a:t>Les contenus </a:t>
            </a:r>
            <a:r>
              <a:rPr lang="fr-FR" dirty="0">
                <a:solidFill>
                  <a:srgbClr val="00B050"/>
                </a:solidFill>
              </a:rPr>
              <a:t>mixtes passifs </a:t>
            </a:r>
            <a:r>
              <a:rPr lang="fr-FR" dirty="0"/>
              <a:t>sont affichés par défaut, mais les utilisateurs peuvent choisir l'option de bloquer également ce type de contenus.</a:t>
            </a: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5</a:t>
            </a:fld>
            <a:endParaRPr lang="fr-FR"/>
          </a:p>
        </p:txBody>
      </p:sp>
      <p:sp>
        <p:nvSpPr>
          <p:cNvPr id="6" name="Rectangle 5"/>
          <p:cNvSpPr/>
          <p:nvPr/>
        </p:nvSpPr>
        <p:spPr>
          <a:xfrm>
            <a:off x="0" y="6514306"/>
            <a:ext cx="11668413" cy="646331"/>
          </a:xfrm>
          <a:prstGeom prst="rect">
            <a:avLst/>
          </a:prstGeom>
        </p:spPr>
        <p:txBody>
          <a:bodyPr wrap="square">
            <a:spAutoFit/>
          </a:bodyPr>
          <a:lstStyle/>
          <a:p>
            <a:r>
              <a:rPr lang="fr-FR" dirty="0">
                <a:hlinkClick r:id="rId2"/>
              </a:rPr>
              <a:t>https://developer.mozilla.org/fr/docs/S%C3%A9curit%C3%A9/MixedContent/regler_probleme_contenu_mixte_site_web</a:t>
            </a:r>
            <a:endParaRPr lang="fr-FR" dirty="0"/>
          </a:p>
          <a:p>
            <a:endParaRPr lang="fr-FR" dirty="0"/>
          </a:p>
        </p:txBody>
      </p:sp>
      <p:sp>
        <p:nvSpPr>
          <p:cNvPr id="7" name="Rectangle 6">
            <a:extLst>
              <a:ext uri="{FF2B5EF4-FFF2-40B4-BE49-F238E27FC236}">
                <a16:creationId xmlns:a16="http://schemas.microsoft.com/office/drawing/2014/main" id="{3AB48B40-FAC6-433B-8903-6DEF34048B84}"/>
              </a:ext>
            </a:extLst>
          </p:cNvPr>
          <p:cNvSpPr/>
          <p:nvPr/>
        </p:nvSpPr>
        <p:spPr>
          <a:xfrm>
            <a:off x="6467784" y="4323731"/>
            <a:ext cx="5401601" cy="1785104"/>
          </a:xfrm>
          <a:prstGeom prst="rect">
            <a:avLst/>
          </a:prstGeom>
          <a:solidFill>
            <a:srgbClr val="00B050"/>
          </a:solidFill>
        </p:spPr>
        <p:txBody>
          <a:bodyPr wrap="square">
            <a:spAutoFit/>
          </a:bodyPr>
          <a:lstStyle/>
          <a:p>
            <a:pPr lvl="0" eaLnBrk="0" fontAlgn="base" hangingPunct="0">
              <a:spcBef>
                <a:spcPct val="0"/>
              </a:spcBef>
              <a:spcAft>
                <a:spcPct val="0"/>
              </a:spcAft>
            </a:pPr>
            <a:r>
              <a:rPr lang="en-US" altLang="fr-FR" sz="2000" b="1" dirty="0">
                <a:solidFill>
                  <a:schemeClr val="bg1"/>
                </a:solidFill>
                <a:latin typeface="Arial" panose="020B0604020202020204" pitchFamily="34" charset="0"/>
              </a:rPr>
              <a:t>Passive content list</a:t>
            </a:r>
          </a:p>
          <a:p>
            <a:pPr marL="285750" lvl="0" indent="-285750">
              <a:buFont typeface="Arial" panose="020B0604020202020204" pitchFamily="34" charset="0"/>
              <a:buChar char="•"/>
            </a:pPr>
            <a:r>
              <a:rPr lang="en-US" altLang="fr-FR" dirty="0">
                <a:solidFill>
                  <a:schemeClr val="bg1"/>
                </a:solidFill>
              </a:rPr>
              <a:t>&lt;</a:t>
            </a:r>
            <a:r>
              <a:rPr lang="en-US" altLang="fr-FR" dirty="0" err="1">
                <a:solidFill>
                  <a:schemeClr val="bg1"/>
                </a:solidFill>
              </a:rPr>
              <a:t>img</a:t>
            </a:r>
            <a:r>
              <a:rPr lang="en-US" altLang="fr-FR" dirty="0">
                <a:solidFill>
                  <a:schemeClr val="bg1"/>
                </a:solidFill>
              </a:rPr>
              <a:t>&gt;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&lt;audio&gt;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&lt;video&gt;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&lt;object&gt; </a:t>
            </a:r>
            <a:r>
              <a:rPr lang="en-US" altLang="fr-FR" dirty="0" err="1">
                <a:solidFill>
                  <a:schemeClr val="bg1"/>
                </a:solidFill>
              </a:rPr>
              <a:t>subresources</a:t>
            </a:r>
            <a:r>
              <a:rPr lang="en-US" altLang="fr-FR" dirty="0">
                <a:solidFill>
                  <a:schemeClr val="bg1"/>
                </a:solidFill>
              </a:rPr>
              <a:t> (when an &lt;object&gt; performs HTTP requests)</a:t>
            </a:r>
            <a:endParaRPr lang="fr-FR" altLang="fr-FR" dirty="0">
              <a:solidFill>
                <a:schemeClr val="bg1"/>
              </a:solidFill>
              <a:latin typeface="Arial" panose="020B0604020202020204" pitchFamily="34" charset="0"/>
            </a:endParaRPr>
          </a:p>
        </p:txBody>
      </p:sp>
      <p:sp>
        <p:nvSpPr>
          <p:cNvPr id="8" name="Rectangle 7">
            <a:extLst>
              <a:ext uri="{FF2B5EF4-FFF2-40B4-BE49-F238E27FC236}">
                <a16:creationId xmlns:a16="http://schemas.microsoft.com/office/drawing/2014/main" id="{6E2C4E95-0008-41DD-9F34-EFB770F386A5}"/>
              </a:ext>
            </a:extLst>
          </p:cNvPr>
          <p:cNvSpPr/>
          <p:nvPr/>
        </p:nvSpPr>
        <p:spPr>
          <a:xfrm>
            <a:off x="6467783" y="1310663"/>
            <a:ext cx="5401589" cy="2339102"/>
          </a:xfrm>
          <a:prstGeom prst="rect">
            <a:avLst/>
          </a:prstGeom>
          <a:solidFill>
            <a:schemeClr val="accent2">
              <a:lumMod val="75000"/>
            </a:schemeClr>
          </a:solidFill>
        </p:spPr>
        <p:txBody>
          <a:bodyPr wrap="square">
            <a:spAutoFit/>
          </a:bodyPr>
          <a:lstStyle/>
          <a:p>
            <a:pPr marR="0" indent="0">
              <a:lnSpc>
                <a:spcPct val="100000"/>
              </a:lnSpc>
              <a:buClrTx/>
              <a:buSzTx/>
              <a:buFontTx/>
              <a:buNone/>
              <a:tabLst/>
            </a:pPr>
            <a:r>
              <a:rPr lang="fr-FR" altLang="fr-FR" sz="2000" b="1" dirty="0">
                <a:solidFill>
                  <a:schemeClr val="bg1"/>
                </a:solidFill>
              </a:rPr>
              <a:t>Active content </a:t>
            </a:r>
            <a:r>
              <a:rPr lang="fr-FR" altLang="fr-FR" sz="2000" b="1" dirty="0" err="1">
                <a:solidFill>
                  <a:schemeClr val="bg1"/>
                </a:solidFill>
              </a:rPr>
              <a:t>list</a:t>
            </a:r>
            <a:endParaRPr lang="fr-FR" altLang="fr-FR" sz="2000" b="1" dirty="0">
              <a:solidFill>
                <a:schemeClr val="bg1"/>
              </a:solidFill>
            </a:endParaRPr>
          </a:p>
          <a:p>
            <a:pPr marL="285750" indent="-285750">
              <a:buFont typeface="Arial" panose="020B0604020202020204" pitchFamily="34" charset="0"/>
              <a:buChar char="•"/>
            </a:pPr>
            <a:r>
              <a:rPr lang="fr-FR" altLang="fr-FR" dirty="0">
                <a:solidFill>
                  <a:schemeClr val="bg1"/>
                </a:solidFill>
              </a:rPr>
              <a:t>&lt;script&gt; (src </a:t>
            </a:r>
            <a:r>
              <a:rPr lang="fr-FR" altLang="fr-FR" dirty="0" err="1">
                <a:solidFill>
                  <a:schemeClr val="bg1"/>
                </a:solidFill>
              </a:rPr>
              <a:t>attribute</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&lt;</a:t>
            </a:r>
            <a:r>
              <a:rPr lang="fr-FR" altLang="fr-FR" dirty="0" err="1">
                <a:solidFill>
                  <a:schemeClr val="bg1"/>
                </a:solidFill>
              </a:rPr>
              <a:t>link</a:t>
            </a:r>
            <a:r>
              <a:rPr lang="fr-FR" altLang="fr-FR" dirty="0">
                <a:solidFill>
                  <a:schemeClr val="bg1"/>
                </a:solidFill>
              </a:rPr>
              <a:t>&gt; (href </a:t>
            </a:r>
            <a:r>
              <a:rPr lang="fr-FR" altLang="fr-FR" dirty="0" err="1">
                <a:solidFill>
                  <a:schemeClr val="bg1"/>
                </a:solidFill>
              </a:rPr>
              <a:t>attribute</a:t>
            </a:r>
            <a:r>
              <a:rPr lang="fr-FR" altLang="fr-FR" dirty="0">
                <a:solidFill>
                  <a:schemeClr val="bg1"/>
                </a:solidFill>
              </a:rPr>
              <a:t>) (</a:t>
            </a:r>
            <a:r>
              <a:rPr lang="fr-FR" altLang="fr-FR" dirty="0" err="1">
                <a:solidFill>
                  <a:schemeClr val="bg1"/>
                </a:solidFill>
              </a:rPr>
              <a:t>this</a:t>
            </a:r>
            <a:r>
              <a:rPr lang="fr-FR" altLang="fr-FR" dirty="0">
                <a:solidFill>
                  <a:schemeClr val="bg1"/>
                </a:solidFill>
              </a:rPr>
              <a:t> </a:t>
            </a:r>
            <a:r>
              <a:rPr lang="fr-FR" altLang="fr-FR" dirty="0" err="1">
                <a:solidFill>
                  <a:schemeClr val="bg1"/>
                </a:solidFill>
              </a:rPr>
              <a:t>includes</a:t>
            </a:r>
            <a:r>
              <a:rPr lang="fr-FR" altLang="fr-FR" dirty="0">
                <a:solidFill>
                  <a:schemeClr val="bg1"/>
                </a:solidFill>
              </a:rPr>
              <a:t> CSS </a:t>
            </a:r>
            <a:r>
              <a:rPr lang="fr-FR" altLang="fr-FR" dirty="0" err="1">
                <a:solidFill>
                  <a:schemeClr val="bg1"/>
                </a:solidFill>
              </a:rPr>
              <a:t>stylesheets</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&lt;</a:t>
            </a:r>
            <a:r>
              <a:rPr lang="fr-FR" altLang="fr-FR" dirty="0" err="1">
                <a:solidFill>
                  <a:schemeClr val="bg1"/>
                </a:solidFill>
              </a:rPr>
              <a:t>iframe</a:t>
            </a:r>
            <a:r>
              <a:rPr lang="fr-FR" altLang="fr-FR" dirty="0">
                <a:solidFill>
                  <a:schemeClr val="bg1"/>
                </a:solidFill>
              </a:rPr>
              <a:t>&gt; (src </a:t>
            </a:r>
            <a:r>
              <a:rPr lang="fr-FR" altLang="fr-FR" dirty="0" err="1">
                <a:solidFill>
                  <a:schemeClr val="bg1"/>
                </a:solidFill>
              </a:rPr>
              <a:t>attribute</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XMLHttpRequest </a:t>
            </a:r>
            <a:r>
              <a:rPr lang="fr-FR" altLang="fr-FR" dirty="0" err="1">
                <a:solidFill>
                  <a:schemeClr val="bg1"/>
                </a:solidFill>
              </a:rPr>
              <a:t>requests</a:t>
            </a:r>
            <a:endParaRPr lang="fr-FR" altLang="fr-FR" dirty="0">
              <a:solidFill>
                <a:schemeClr val="bg1"/>
              </a:solidFill>
            </a:endParaRPr>
          </a:p>
          <a:p>
            <a:pPr marL="285750" indent="-285750">
              <a:buFont typeface="Arial" panose="020B0604020202020204" pitchFamily="34" charset="0"/>
              <a:buChar char="•"/>
            </a:pPr>
            <a:r>
              <a:rPr lang="fr-FR" altLang="fr-FR" dirty="0">
                <a:solidFill>
                  <a:schemeClr val="bg1"/>
                </a:solidFill>
              </a:rPr>
              <a:t>All cases in CSS </a:t>
            </a:r>
            <a:r>
              <a:rPr lang="fr-FR" altLang="fr-FR" dirty="0" err="1">
                <a:solidFill>
                  <a:schemeClr val="bg1"/>
                </a:solidFill>
              </a:rPr>
              <a:t>where</a:t>
            </a:r>
            <a:r>
              <a:rPr lang="fr-FR" altLang="fr-FR" dirty="0">
                <a:solidFill>
                  <a:schemeClr val="bg1"/>
                </a:solidFill>
              </a:rPr>
              <a:t> a </a:t>
            </a:r>
            <a:r>
              <a:rPr lang="fr-FR" altLang="fr-FR" dirty="0">
                <a:solidFill>
                  <a:schemeClr val="bg1"/>
                </a:solidFill>
                <a:hlinkClick r:id="rId3" tooltip="http://www.w3.org/TR/css3-values/#urls">
                  <a:extLst>
                    <a:ext uri="{A12FA001-AC4F-418D-AE19-62706E023703}">
                      <ahyp:hlinkClr xmlns:ahyp="http://schemas.microsoft.com/office/drawing/2018/hyperlinkcolor" val="tx"/>
                    </a:ext>
                  </a:extLst>
                </a:hlinkClick>
              </a:rPr>
              <a:t>url</a:t>
            </a:r>
            <a:r>
              <a:rPr lang="fr-FR" altLang="fr-FR" dirty="0">
                <a:solidFill>
                  <a:schemeClr val="bg1"/>
                </a:solidFill>
              </a:rPr>
              <a:t> value </a:t>
            </a:r>
            <a:r>
              <a:rPr lang="fr-FR" altLang="fr-FR" dirty="0" err="1">
                <a:solidFill>
                  <a:schemeClr val="bg1"/>
                </a:solidFill>
              </a:rPr>
              <a:t>is</a:t>
            </a:r>
            <a:r>
              <a:rPr lang="fr-FR" altLang="fr-FR" dirty="0">
                <a:solidFill>
                  <a:schemeClr val="bg1"/>
                </a:solidFill>
              </a:rPr>
              <a:t> </a:t>
            </a:r>
            <a:r>
              <a:rPr lang="fr-FR" altLang="fr-FR" dirty="0" err="1">
                <a:solidFill>
                  <a:schemeClr val="bg1"/>
                </a:solidFill>
              </a:rPr>
              <a:t>used</a:t>
            </a:r>
            <a:r>
              <a:rPr lang="fr-FR" altLang="fr-FR" dirty="0">
                <a:solidFill>
                  <a:schemeClr val="bg1"/>
                </a:solidFill>
              </a:rPr>
              <a:t> (@font-face, cursor, background-image, etc.)</a:t>
            </a:r>
          </a:p>
          <a:p>
            <a:pPr marL="285750" indent="-285750">
              <a:buFont typeface="Arial" panose="020B0604020202020204" pitchFamily="34" charset="0"/>
              <a:buChar char="•"/>
            </a:pPr>
            <a:r>
              <a:rPr lang="fr-FR" altLang="fr-FR" dirty="0">
                <a:solidFill>
                  <a:schemeClr val="bg1"/>
                </a:solidFill>
              </a:rPr>
              <a:t>&lt;object&gt; (data </a:t>
            </a:r>
            <a:r>
              <a:rPr lang="fr-FR" altLang="fr-FR" dirty="0" err="1">
                <a:solidFill>
                  <a:schemeClr val="bg1"/>
                </a:solidFill>
              </a:rPr>
              <a:t>attribute</a:t>
            </a:r>
            <a:r>
              <a:rPr lang="fr-FR" altLang="fr-FR" dirty="0">
                <a:solidFill>
                  <a:schemeClr val="bg1"/>
                </a:solidFill>
              </a:rPr>
              <a:t>)</a:t>
            </a:r>
          </a:p>
        </p:txBody>
      </p:sp>
    </p:spTree>
    <p:extLst>
      <p:ext uri="{BB962C8B-B14F-4D97-AF65-F5344CB8AC3E}">
        <p14:creationId xmlns:p14="http://schemas.microsoft.com/office/powerpoint/2010/main" val="3155452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a:t>Les types d’autorisation</a:t>
            </a:r>
          </a:p>
        </p:txBody>
      </p:sp>
      <p:sp>
        <p:nvSpPr>
          <p:cNvPr id="3" name="Espace réservé du contenu 2"/>
          <p:cNvSpPr>
            <a:spLocks noGrp="1"/>
          </p:cNvSpPr>
          <p:nvPr>
            <p:ph idx="1"/>
          </p:nvPr>
        </p:nvSpPr>
        <p:spPr>
          <a:xfrm>
            <a:off x="300282" y="1061240"/>
            <a:ext cx="11401388" cy="5697369"/>
          </a:xfrm>
        </p:spPr>
        <p:txBody>
          <a:bodyPr>
            <a:normAutofit fontScale="85000" lnSpcReduction="20000"/>
          </a:bodyPr>
          <a:lstStyle/>
          <a:p>
            <a:pPr marL="0" indent="0">
              <a:buNone/>
            </a:pPr>
            <a:r>
              <a:rPr lang="fr-FR" dirty="0"/>
              <a:t>Avec OAuth2 il y a </a:t>
            </a:r>
            <a:r>
              <a:rPr lang="fr-FR" b="1" dirty="0">
                <a:solidFill>
                  <a:srgbClr val="0070C0"/>
                </a:solidFill>
              </a:rPr>
              <a:t>4 types </a:t>
            </a:r>
            <a:r>
              <a:rPr lang="fr-FR" dirty="0"/>
              <a:t>d’autorisation possibles selon l’emplacement et la nature des entités intervenant dans l’obtention du </a:t>
            </a:r>
            <a:r>
              <a:rPr lang="fr-FR" dirty="0" err="1"/>
              <a:t>token</a:t>
            </a:r>
            <a:r>
              <a:rPr lang="fr-FR" dirty="0"/>
              <a:t> d’accès.</a:t>
            </a:r>
          </a:p>
          <a:p>
            <a:r>
              <a:rPr lang="fr-FR" b="1" dirty="0" err="1"/>
              <a:t>Authorization</a:t>
            </a:r>
            <a:r>
              <a:rPr lang="fr-FR" b="1" dirty="0"/>
              <a:t> Code Grant</a:t>
            </a:r>
            <a:r>
              <a:rPr lang="fr-FR" dirty="0"/>
              <a:t>, l’autorisation via un code</a:t>
            </a:r>
          </a:p>
          <a:p>
            <a:pPr lvl="1"/>
            <a:r>
              <a:rPr lang="fr-FR" dirty="0"/>
              <a:t>Il doit être utilisé dès que possible et tout particulièrement quand le client est un serveur web. Permet d’obtenir un </a:t>
            </a:r>
            <a:r>
              <a:rPr lang="fr-FR" dirty="0" err="1"/>
              <a:t>token</a:t>
            </a:r>
            <a:r>
              <a:rPr lang="fr-FR" dirty="0"/>
              <a:t> d’accès de longue durée qui pourra être renouvelé via un </a:t>
            </a:r>
            <a:r>
              <a:rPr lang="fr-FR" dirty="0" err="1"/>
              <a:t>token</a:t>
            </a:r>
            <a:r>
              <a:rPr lang="fr-FR" dirty="0"/>
              <a:t> de renouvellement (si le serveur d’autorisation le permet).</a:t>
            </a:r>
          </a:p>
          <a:p>
            <a:r>
              <a:rPr lang="fr-FR" b="1" dirty="0" err="1"/>
              <a:t>Implicit</a:t>
            </a:r>
            <a:r>
              <a:rPr lang="fr-FR" b="1" dirty="0"/>
              <a:t> Grant</a:t>
            </a:r>
            <a:r>
              <a:rPr lang="fr-FR" dirty="0"/>
              <a:t>, l’autorisation implicite 	</a:t>
            </a:r>
          </a:p>
          <a:p>
            <a:pPr lvl="1"/>
            <a:r>
              <a:rPr lang="fr-FR" dirty="0"/>
              <a:t>Il doit être utilisé quand l’application se trouve côté client (typiquement une application Javascript). Il ne permet pas d’obtenir de </a:t>
            </a:r>
            <a:r>
              <a:rPr lang="fr-FR" dirty="0" err="1"/>
              <a:t>token</a:t>
            </a:r>
            <a:r>
              <a:rPr lang="fr-FR" dirty="0"/>
              <a:t> de renouvellement.</a:t>
            </a:r>
          </a:p>
          <a:p>
            <a:r>
              <a:rPr lang="fr-FR" b="1" dirty="0"/>
              <a:t>Resource </a:t>
            </a:r>
            <a:r>
              <a:rPr lang="fr-FR" b="1" dirty="0" err="1"/>
              <a:t>Owner</a:t>
            </a:r>
            <a:r>
              <a:rPr lang="fr-FR" b="1" dirty="0"/>
              <a:t> </a:t>
            </a:r>
            <a:r>
              <a:rPr lang="fr-FR" b="1" dirty="0" err="1"/>
              <a:t>Password</a:t>
            </a:r>
            <a:r>
              <a:rPr lang="fr-FR" b="1" dirty="0"/>
              <a:t> </a:t>
            </a:r>
            <a:r>
              <a:rPr lang="fr-FR" b="1" dirty="0" err="1"/>
              <a:t>Credentials</a:t>
            </a:r>
            <a:r>
              <a:rPr lang="fr-FR" b="1" dirty="0"/>
              <a:t> Grant</a:t>
            </a:r>
            <a:r>
              <a:rPr lang="fr-FR" dirty="0"/>
              <a:t>, l’autorisation via mot de passe</a:t>
            </a:r>
          </a:p>
          <a:p>
            <a:pPr lvl="1"/>
            <a:r>
              <a:rPr lang="fr-FR" dirty="0"/>
              <a:t>Avec ce type d’autorisation, les identifiants (et donc le mot de passe) sont envoyés au client et ensuite au serveur d’autorisation. Il est donc impératif qu’il y ait une confiance absolue entre ces 2 entités. Il est donc principalement utilisé lorsque le client a été développé par la même autorité que celle fournissant le serveur d’autorisation. On pourrait par exemple imaginer un site web example.com voulant accéder à des ressources protégées de son propre sous-domaine api.example.com. L’utilisateur ne serait donc pas surpris de renseigner son mot de passe sur le site example.com puisque son compte a été créé sur ce même site.</a:t>
            </a:r>
          </a:p>
          <a:p>
            <a:r>
              <a:rPr lang="fr-FR" b="1" dirty="0"/>
              <a:t>Client </a:t>
            </a:r>
            <a:r>
              <a:rPr lang="fr-FR" b="1" dirty="0" err="1"/>
              <a:t>Credentials</a:t>
            </a:r>
            <a:r>
              <a:rPr lang="fr-FR" b="1" dirty="0"/>
              <a:t> Grant</a:t>
            </a:r>
            <a:r>
              <a:rPr lang="fr-FR" dirty="0"/>
              <a:t>, l’autorisation serveur à serveur </a:t>
            </a:r>
          </a:p>
          <a:p>
            <a:pPr lvl="1"/>
            <a:r>
              <a:rPr lang="fr-FR" dirty="0"/>
              <a:t>Il doit être utilisé lorsque le client est lui-même le détenteur des données. Il n’y a pas d’autorisation à obtenir de la part de l’utilisateur final.</a:t>
            </a:r>
          </a:p>
          <a:p>
            <a:pPr lvl="2"/>
            <a:endParaRPr lang="fr-FR" dirty="0"/>
          </a:p>
          <a:p>
            <a:pPr lvl="2"/>
            <a:endParaRPr lang="fr-FR" dirty="0"/>
          </a:p>
          <a:p>
            <a:pPr lvl="1"/>
            <a:endParaRPr lang="fr-FR" dirty="0"/>
          </a:p>
        </p:txBody>
      </p:sp>
    </p:spTree>
    <p:extLst>
      <p:ext uri="{BB962C8B-B14F-4D97-AF65-F5344CB8AC3E}">
        <p14:creationId xmlns:p14="http://schemas.microsoft.com/office/powerpoint/2010/main" val="2653944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Open ID </a:t>
            </a:r>
            <a:r>
              <a:rPr lang="fr-FR" dirty="0" err="1"/>
              <a:t>Connect</a:t>
            </a:r>
            <a:endParaRPr lang="fr-FR" dirty="0"/>
          </a:p>
        </p:txBody>
      </p:sp>
      <p:sp>
        <p:nvSpPr>
          <p:cNvPr id="18" name="Espace réservé du contenu 2"/>
          <p:cNvSpPr>
            <a:spLocks noGrp="1"/>
          </p:cNvSpPr>
          <p:nvPr>
            <p:ph idx="1"/>
          </p:nvPr>
        </p:nvSpPr>
        <p:spPr>
          <a:xfrm>
            <a:off x="838201" y="1205948"/>
            <a:ext cx="6490251" cy="5283500"/>
          </a:xfrm>
        </p:spPr>
        <p:txBody>
          <a:bodyPr>
            <a:normAutofit fontScale="70000" lnSpcReduction="20000"/>
          </a:bodyPr>
          <a:lstStyle/>
          <a:p>
            <a:r>
              <a:rPr lang="en-US" dirty="0">
                <a:hlinkClick r:id="rId3"/>
              </a:rPr>
              <a:t>OpenID Connect</a:t>
            </a:r>
            <a:r>
              <a:rPr lang="en-US" dirty="0"/>
              <a:t> is an interoperable authentication protocol based on the OAuth 2.0 family of specifications. It uses straightforward REST/JSON message flows with a design goal of “making simple things simple and complicated things possible”. It’s uniquely easy for developers to integrate, compared to any preceding Identity protocol.</a:t>
            </a:r>
          </a:p>
          <a:p>
            <a:pPr lvl="1"/>
            <a:r>
              <a:rPr lang="en-US" dirty="0"/>
              <a:t>OpenID Connect lets developers authenticate their users across websites and apps without having to own and manage password files. For the app builder, it provides a secure verifiable, answer to the question: “What is the identity of the person currently using the browser or native app that is connected to me?”</a:t>
            </a:r>
          </a:p>
          <a:p>
            <a:pPr lvl="1"/>
            <a:r>
              <a:rPr lang="en-US" dirty="0"/>
              <a:t>OpenID Connect allows for clients of all types, including browser-based JavaScript and native mobile apps, to launch sign-in flows and receive verifiable assertions about the identity of signed-in users.</a:t>
            </a:r>
          </a:p>
          <a:p>
            <a:pPr lvl="1"/>
            <a:endParaRPr lang="en-US" dirty="0">
              <a:solidFill>
                <a:srgbClr val="00B050"/>
              </a:solidFill>
            </a:endParaRPr>
          </a:p>
          <a:p>
            <a:pPr marL="0" indent="0" algn="ctr">
              <a:buNone/>
            </a:pPr>
            <a:r>
              <a:rPr lang="en-US" dirty="0">
                <a:solidFill>
                  <a:srgbClr val="00B050"/>
                </a:solidFill>
              </a:rPr>
              <a:t>(Identity, Authentication) + OAuth 2.0 = OpenID Connect</a:t>
            </a:r>
          </a:p>
          <a:p>
            <a:pPr marL="0" indent="0" algn="ctr">
              <a:buNone/>
            </a:pPr>
            <a:endParaRPr lang="fr-FR" sz="4800" dirty="0">
              <a:hlinkClick r:id="rId4"/>
            </a:endParaRPr>
          </a:p>
          <a:p>
            <a:pPr marL="0" indent="0" algn="ctr">
              <a:buNone/>
            </a:pPr>
            <a:r>
              <a:rPr lang="fr-FR" sz="4800" dirty="0">
                <a:hlinkClick r:id="rId4"/>
              </a:rPr>
              <a:t>http://openid.net/connect/faq/</a:t>
            </a:r>
            <a:endParaRPr lang="fr-FR" sz="4800" dirty="0"/>
          </a:p>
        </p:txBody>
      </p:sp>
      <p:sp>
        <p:nvSpPr>
          <p:cNvPr id="3" name="Rectangle 2"/>
          <p:cNvSpPr/>
          <p:nvPr/>
        </p:nvSpPr>
        <p:spPr>
          <a:xfrm>
            <a:off x="7805530" y="2437248"/>
            <a:ext cx="3866322" cy="1477328"/>
          </a:xfrm>
          <a:prstGeom prst="rect">
            <a:avLst/>
          </a:prstGeom>
        </p:spPr>
        <p:txBody>
          <a:bodyPr wrap="square">
            <a:spAutoFit/>
          </a:bodyPr>
          <a:lstStyle/>
          <a:p>
            <a:r>
              <a:rPr lang="en-US" dirty="0">
                <a:solidFill>
                  <a:srgbClr val="5A5A5A"/>
                </a:solidFill>
                <a:latin typeface="Helvetica Neue"/>
              </a:rPr>
              <a:t>For an example of OpenID Connect at work, look at </a:t>
            </a:r>
            <a:r>
              <a:rPr lang="en-US" dirty="0">
                <a:solidFill>
                  <a:srgbClr val="F78C40"/>
                </a:solidFill>
                <a:latin typeface="Helvetica Neue"/>
                <a:hlinkClick r:id="rId5"/>
              </a:rPr>
              <a:t>Google+ Sign-In</a:t>
            </a:r>
            <a:r>
              <a:rPr lang="en-US" dirty="0">
                <a:solidFill>
                  <a:srgbClr val="5A5A5A"/>
                </a:solidFill>
                <a:latin typeface="Helvetica Neue"/>
              </a:rPr>
              <a:t>, Google’s flagship social-identity offering, which is entirely based on OpenID Connect.</a:t>
            </a:r>
            <a:endParaRPr lang="fr-FR" dirty="0"/>
          </a:p>
        </p:txBody>
      </p:sp>
    </p:spTree>
    <p:extLst>
      <p:ext uri="{BB962C8B-B14F-4D97-AF65-F5344CB8AC3E}">
        <p14:creationId xmlns:p14="http://schemas.microsoft.com/office/powerpoint/2010/main" val="21450905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Contacts</a:t>
            </a:r>
          </a:p>
        </p:txBody>
      </p:sp>
      <p:sp>
        <p:nvSpPr>
          <p:cNvPr id="3" name="Espace réservé du contenu 2"/>
          <p:cNvSpPr>
            <a:spLocks noGrp="1"/>
          </p:cNvSpPr>
          <p:nvPr>
            <p:ph idx="1"/>
          </p:nvPr>
        </p:nvSpPr>
        <p:spPr/>
        <p:txBody>
          <a:bodyPr>
            <a:normAutofit/>
          </a:bodyPr>
          <a:lstStyle/>
          <a:p>
            <a:r>
              <a:rPr lang="fr-FR" dirty="0"/>
              <a:t>Si vous avez des questions</a:t>
            </a:r>
          </a:p>
          <a:p>
            <a:pPr lvl="1"/>
            <a:r>
              <a:rPr lang="fr-FR" dirty="0">
                <a:hlinkClick r:id="rId2"/>
              </a:rPr>
              <a:t>guillaume.chervet@gmail.com</a:t>
            </a:r>
            <a:endParaRPr lang="fr-FR" dirty="0"/>
          </a:p>
          <a:p>
            <a:pPr marL="0" indent="0">
              <a:buNone/>
            </a:pPr>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52</a:t>
            </a:fld>
            <a:endParaRPr lang="fr-FR"/>
          </a:p>
        </p:txBody>
      </p:sp>
    </p:spTree>
    <p:extLst>
      <p:ext uri="{BB962C8B-B14F-4D97-AF65-F5344CB8AC3E}">
        <p14:creationId xmlns:p14="http://schemas.microsoft.com/office/powerpoint/2010/main" val="32723869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Authorization</a:t>
            </a:r>
            <a:r>
              <a:rPr lang="fr-FR" dirty="0"/>
              <a:t> Code Grant </a:t>
            </a:r>
            <a:r>
              <a:rPr lang="fr-FR" dirty="0">
                <a:solidFill>
                  <a:srgbClr val="00B050"/>
                </a:solidFill>
              </a:rPr>
              <a:t>(le plus sécurisé)</a:t>
            </a:r>
          </a:p>
        </p:txBody>
      </p:sp>
      <p:sp>
        <p:nvSpPr>
          <p:cNvPr id="3" name="Espace réservé du contenu 2"/>
          <p:cNvSpPr>
            <a:spLocks noGrp="1"/>
          </p:cNvSpPr>
          <p:nvPr>
            <p:ph idx="1"/>
          </p:nvPr>
        </p:nvSpPr>
        <p:spPr>
          <a:xfrm>
            <a:off x="6891131" y="1061240"/>
            <a:ext cx="5155096" cy="5697369"/>
          </a:xfrm>
        </p:spPr>
        <p:txBody>
          <a:bodyPr>
            <a:normAutofit fontScale="85000" lnSpcReduction="20000"/>
          </a:bodyPr>
          <a:lstStyle/>
          <a:p>
            <a:r>
              <a:rPr lang="fr-FR" dirty="0"/>
              <a:t>La méthode la plus sécurisé</a:t>
            </a:r>
          </a:p>
          <a:p>
            <a:pPr lvl="1"/>
            <a:r>
              <a:rPr lang="fr-FR" dirty="0"/>
              <a:t>Vous n’accèderez jamais au </a:t>
            </a:r>
            <a:r>
              <a:rPr lang="fr-FR" dirty="0" err="1"/>
              <a:t>token</a:t>
            </a:r>
            <a:r>
              <a:rPr lang="fr-FR" dirty="0"/>
              <a:t> d’accès, il sera stocké par le site internet (en session par exemple). </a:t>
            </a:r>
          </a:p>
          <a:p>
            <a:r>
              <a:rPr lang="fr-FR" dirty="0"/>
              <a:t>Dans ce type d’autorisation les étapes sont les suivantes :</a:t>
            </a:r>
          </a:p>
          <a:p>
            <a:pPr marL="971550" lvl="1" indent="-514350">
              <a:buFont typeface="+mj-lt"/>
              <a:buAutoNum type="arabicPeriod"/>
            </a:pPr>
            <a:r>
              <a:rPr lang="fr-FR" dirty="0"/>
              <a:t>Un site internet quelconque souhaite accéder aux informations de votre profil Google.</a:t>
            </a:r>
          </a:p>
          <a:p>
            <a:pPr marL="971550" lvl="1" indent="-514350">
              <a:buFont typeface="+mj-lt"/>
              <a:buAutoNum type="arabicPeriod"/>
            </a:pPr>
            <a:r>
              <a:rPr lang="fr-FR" dirty="0"/>
              <a:t>Vous êtes redirigé par le client (le site internet) vers le serveur d’autorisation (Google).</a:t>
            </a:r>
          </a:p>
          <a:p>
            <a:pPr marL="971550" lvl="1" indent="-514350">
              <a:buFont typeface="+mj-lt"/>
              <a:buAutoNum type="arabicPeriod"/>
            </a:pPr>
            <a:r>
              <a:rPr lang="fr-FR" dirty="0"/>
              <a:t>Si vous autorisez l’accès, le serveur d’autorisation (Google) envoie un code d’autorisation au site internet.</a:t>
            </a:r>
          </a:p>
          <a:p>
            <a:pPr marL="971550" lvl="1" indent="-514350">
              <a:buFont typeface="+mj-lt"/>
              <a:buAutoNum type="arabicPeriod"/>
            </a:pPr>
            <a:r>
              <a:rPr lang="fr-FR" dirty="0"/>
              <a:t>Ce code est échangé (entre le site internet et Google) par un </a:t>
            </a:r>
            <a:r>
              <a:rPr lang="fr-FR" dirty="0" err="1"/>
              <a:t>token</a:t>
            </a:r>
            <a:r>
              <a:rPr lang="fr-FR" dirty="0"/>
              <a:t> d’accès de façon transparente pour vous.</a:t>
            </a:r>
          </a:p>
          <a:p>
            <a:pPr marL="971550" lvl="1" indent="-514350">
              <a:buFont typeface="+mj-lt"/>
              <a:buAutoNum type="arabicPeriod"/>
            </a:pPr>
            <a:r>
              <a:rPr lang="fr-FR" dirty="0"/>
              <a:t>Le site internet peut donc maintenant utiliser ce </a:t>
            </a:r>
            <a:r>
              <a:rPr lang="fr-FR" dirty="0" err="1"/>
              <a:t>token</a:t>
            </a:r>
            <a:r>
              <a:rPr lang="fr-FR" dirty="0"/>
              <a:t> d’accès pour accéder aux données de votre profil par le serveur de ressources (Google).</a:t>
            </a:r>
          </a:p>
          <a:p>
            <a:endParaRPr lang="fr-FR" dirty="0"/>
          </a:p>
          <a:p>
            <a:pPr marL="0" indent="0">
              <a:buNone/>
            </a:pPr>
            <a:endParaRPr lang="fr-FR" dirty="0"/>
          </a:p>
        </p:txBody>
      </p:sp>
      <p:pic>
        <p:nvPicPr>
          <p:cNvPr id="21510" name="Picture 6" descr="Authorization Code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36" y="1061240"/>
            <a:ext cx="6389824" cy="5196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4109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Authorization</a:t>
            </a:r>
            <a:r>
              <a:rPr lang="fr-FR" dirty="0"/>
              <a:t> Code Grant </a:t>
            </a:r>
            <a:r>
              <a:rPr lang="fr-FR" dirty="0">
                <a:solidFill>
                  <a:srgbClr val="00B050"/>
                </a:solidFill>
              </a:rPr>
              <a:t>(le plus sécurisé)</a:t>
            </a:r>
          </a:p>
        </p:txBody>
      </p:sp>
      <p:pic>
        <p:nvPicPr>
          <p:cNvPr id="1026" name="Picture 2" descr="https://www.ibm.com/support/knowledgecenter/en/SSPREK_9.0.2/com.ibm.isam.doc/config/images/OAuth2_authcod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3480" y="1047269"/>
            <a:ext cx="6374502" cy="53273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56243" y="898844"/>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27912892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Implicit</a:t>
            </a:r>
            <a:r>
              <a:rPr lang="fr-FR" dirty="0"/>
              <a:t> Grant </a:t>
            </a:r>
            <a:r>
              <a:rPr lang="fr-FR" dirty="0">
                <a:solidFill>
                  <a:srgbClr val="00B050"/>
                </a:solidFill>
              </a:rPr>
              <a:t>(pour les clients type </a:t>
            </a:r>
            <a:r>
              <a:rPr lang="fr-FR" dirty="0" err="1">
                <a:solidFill>
                  <a:srgbClr val="00B050"/>
                </a:solidFill>
              </a:rPr>
              <a:t>js</a:t>
            </a:r>
            <a:r>
              <a:rPr lang="fr-FR" dirty="0">
                <a:solidFill>
                  <a:srgbClr val="00B050"/>
                </a:solidFill>
              </a:rPr>
              <a:t>)</a:t>
            </a:r>
          </a:p>
        </p:txBody>
      </p:sp>
      <p:sp>
        <p:nvSpPr>
          <p:cNvPr id="3" name="Espace réservé du contenu 2"/>
          <p:cNvSpPr>
            <a:spLocks noGrp="1"/>
          </p:cNvSpPr>
          <p:nvPr>
            <p:ph idx="1"/>
          </p:nvPr>
        </p:nvSpPr>
        <p:spPr>
          <a:xfrm>
            <a:off x="6718853" y="940903"/>
            <a:ext cx="5367130" cy="5817705"/>
          </a:xfrm>
        </p:spPr>
        <p:txBody>
          <a:bodyPr>
            <a:normAutofit fontScale="62500" lnSpcReduction="20000"/>
          </a:bodyPr>
          <a:lstStyle/>
          <a:p>
            <a:r>
              <a:rPr lang="fr-FR" dirty="0"/>
              <a:t>Cette méthode est utilisée par les applications mobile et les applications Web. Elle est donc de plus en plus répandue. Le principe est de demander un unique </a:t>
            </a:r>
            <a:r>
              <a:rPr lang="fr-FR" b="1" dirty="0" err="1"/>
              <a:t>token</a:t>
            </a:r>
            <a:r>
              <a:rPr lang="fr-FR" b="1" dirty="0"/>
              <a:t> d’accès</a:t>
            </a:r>
            <a:r>
              <a:rPr lang="fr-FR" dirty="0"/>
              <a:t>. Son petit inconvénient est qu’il expose le </a:t>
            </a:r>
            <a:r>
              <a:rPr lang="fr-FR" dirty="0" err="1"/>
              <a:t>token</a:t>
            </a:r>
            <a:r>
              <a:rPr lang="fr-FR" dirty="0"/>
              <a:t> qui est stocké directement sur le navigateur car utilisé par des requêtes javascript par exemple.</a:t>
            </a:r>
          </a:p>
          <a:p>
            <a:r>
              <a:rPr lang="fr-FR" dirty="0"/>
              <a:t>Elle ne permet pas d’obtenir de </a:t>
            </a:r>
            <a:r>
              <a:rPr lang="fr-FR" dirty="0" err="1"/>
              <a:t>token</a:t>
            </a:r>
            <a:r>
              <a:rPr lang="fr-FR" dirty="0"/>
              <a:t> de renouvellement.</a:t>
            </a:r>
          </a:p>
          <a:p>
            <a:r>
              <a:rPr lang="fr-FR" dirty="0"/>
              <a:t>Dans ce type d’autorisation les étapes sont les suivantes :</a:t>
            </a:r>
          </a:p>
          <a:p>
            <a:pPr marL="971550" lvl="1" indent="-514350">
              <a:buFont typeface="+mj-lt"/>
              <a:buAutoNum type="arabicPeriod"/>
            </a:pPr>
            <a:r>
              <a:rPr lang="fr-FR" dirty="0"/>
              <a:t>Le client (</a:t>
            </a:r>
            <a:r>
              <a:rPr lang="fr-FR" dirty="0" err="1"/>
              <a:t>AngularJS</a:t>
            </a:r>
            <a:r>
              <a:rPr lang="fr-FR" dirty="0"/>
              <a:t>) souhaite accéder aux informations de votre profil Facebook.</a:t>
            </a:r>
          </a:p>
          <a:p>
            <a:pPr marL="971550" lvl="1" indent="-514350">
              <a:buFont typeface="+mj-lt"/>
              <a:buAutoNum type="arabicPeriod"/>
            </a:pPr>
            <a:r>
              <a:rPr lang="fr-FR" dirty="0"/>
              <a:t>Vous êtes redirigé par le navigateur web vers le serveur d’autorisation (Facebook).</a:t>
            </a:r>
          </a:p>
          <a:p>
            <a:pPr marL="971550" lvl="1" indent="-514350">
              <a:buFont typeface="+mj-lt"/>
              <a:buAutoNum type="arabicPeriod"/>
            </a:pPr>
            <a:r>
              <a:rPr lang="fr-FR" dirty="0"/>
              <a:t>Si vous autorisez l’accès, le serveur d’autorisation vous redirige sur le site internet et met à disposition le </a:t>
            </a:r>
            <a:r>
              <a:rPr lang="fr-FR" dirty="0" err="1"/>
              <a:t>token</a:t>
            </a:r>
            <a:r>
              <a:rPr lang="fr-FR" dirty="0"/>
              <a:t> d’accès dans le fragment de l’url (non envoyé au serveur web). Exemple de callback : http://example.com/oauthcallback#access_token=MzJmNDc3M2VjMmQzN.</a:t>
            </a:r>
          </a:p>
          <a:p>
            <a:pPr marL="971550" lvl="1" indent="-514350">
              <a:buFont typeface="+mj-lt"/>
              <a:buAutoNum type="arabicPeriod"/>
            </a:pPr>
            <a:r>
              <a:rPr lang="fr-FR" dirty="0"/>
              <a:t>Ce </a:t>
            </a:r>
            <a:r>
              <a:rPr lang="fr-FR" dirty="0" err="1"/>
              <a:t>token</a:t>
            </a:r>
            <a:r>
              <a:rPr lang="fr-FR" dirty="0"/>
              <a:t> d’accès peut maintenant être utilisé (après avoir été validé) pour faire des appels à l’API Facebook via Javascript (par exemple https://graph.facebook.com/me?access_token=MzJmNDc3M2VjMmQzN).</a:t>
            </a:r>
          </a:p>
          <a:p>
            <a:endParaRPr lang="fr-FR" dirty="0"/>
          </a:p>
        </p:txBody>
      </p:sp>
      <p:pic>
        <p:nvPicPr>
          <p:cNvPr id="26630" name="Picture 6" descr="Implicit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94" y="1047269"/>
            <a:ext cx="6305550" cy="536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674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Implicit</a:t>
            </a:r>
            <a:r>
              <a:rPr lang="fr-FR" dirty="0"/>
              <a:t> Grant </a:t>
            </a:r>
            <a:r>
              <a:rPr lang="fr-FR" dirty="0">
                <a:solidFill>
                  <a:srgbClr val="00B050"/>
                </a:solidFill>
              </a:rPr>
              <a:t>(pour les clients type </a:t>
            </a:r>
            <a:r>
              <a:rPr lang="fr-FR" dirty="0" err="1">
                <a:solidFill>
                  <a:srgbClr val="00B050"/>
                </a:solidFill>
              </a:rPr>
              <a:t>js</a:t>
            </a:r>
            <a:r>
              <a:rPr lang="fr-FR" dirty="0">
                <a:solidFill>
                  <a:srgbClr val="00B050"/>
                </a:solidFill>
              </a:rPr>
              <a:t>)</a:t>
            </a:r>
          </a:p>
        </p:txBody>
      </p:sp>
      <p:pic>
        <p:nvPicPr>
          <p:cNvPr id="3074" name="Picture 2" descr="https://www.ibm.com/support/knowledgecenter/en/SSPREK_9.0.2/com.ibm.isam.doc/config/images/OAuth2_implici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614" y="1047269"/>
            <a:ext cx="6019385" cy="56445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056243" y="898844"/>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31190579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311425"/>
            <a:ext cx="6735681" cy="1822175"/>
          </a:xfrm>
        </p:spPr>
        <p:txBody>
          <a:bodyPr>
            <a:normAutofit fontScale="90000"/>
          </a:bodyPr>
          <a:lstStyle/>
          <a:p>
            <a:r>
              <a:rPr lang="fr-FR" dirty="0"/>
              <a:t>OAUTH2, </a:t>
            </a:r>
            <a:r>
              <a:rPr lang="en-US" b="0" dirty="0"/>
              <a:t>Resource Owner Password Credentials Grant (</a:t>
            </a:r>
            <a:r>
              <a:rPr lang="en-US" b="0" dirty="0">
                <a:solidFill>
                  <a:srgbClr val="00B050"/>
                </a:solidFill>
              </a:rPr>
              <a:t>via mot de </a:t>
            </a:r>
            <a:r>
              <a:rPr lang="en-US" b="0" dirty="0" err="1">
                <a:solidFill>
                  <a:srgbClr val="00B050"/>
                </a:solidFill>
              </a:rPr>
              <a:t>passe</a:t>
            </a:r>
            <a:r>
              <a:rPr lang="en-US" b="0" dirty="0"/>
              <a:t>)</a:t>
            </a:r>
            <a:endParaRPr lang="fr-FR" dirty="0"/>
          </a:p>
        </p:txBody>
      </p:sp>
      <p:sp>
        <p:nvSpPr>
          <p:cNvPr id="3" name="Espace réservé du contenu 2"/>
          <p:cNvSpPr>
            <a:spLocks noGrp="1"/>
          </p:cNvSpPr>
          <p:nvPr>
            <p:ph idx="1"/>
          </p:nvPr>
        </p:nvSpPr>
        <p:spPr>
          <a:xfrm>
            <a:off x="6626087" y="119270"/>
            <a:ext cx="5406888" cy="6738730"/>
          </a:xfrm>
        </p:spPr>
        <p:txBody>
          <a:bodyPr>
            <a:normAutofit/>
          </a:bodyPr>
          <a:lstStyle/>
          <a:p>
            <a:r>
              <a:rPr lang="fr-FR" sz="1600" dirty="0"/>
              <a:t>Avec ce type d’autorisation, les identifiants (et donc le mot de passe) sont envoyés au client et ensuite au serveur d’autorisation. Il est donc impératif qu’il y ait une confiance absolue entre ces 2 entités. Il est donc principalement utilisé lorsque le client a été développé par la même autorité que celle fournissant le serveur d’autorisation. On pourrait par exemple imaginer un site web example.com voulant accéder à des ressources protégées de son propre sous-domaine api.example.com. L’utilisateur ne serait donc pas surpris de renseigner son mot de passe sur le site example.com puisque son compte a été créé sur ce même site.</a:t>
            </a:r>
          </a:p>
          <a:p>
            <a:r>
              <a:rPr lang="fr-FR" sz="1600" dirty="0"/>
              <a:t>Les étapes sont les suivantes :</a:t>
            </a:r>
          </a:p>
          <a:p>
            <a:pPr marL="971550" lvl="1" indent="-514350">
              <a:buFont typeface="+mj-lt"/>
              <a:buAutoNum type="arabicPeriod"/>
            </a:pPr>
            <a:r>
              <a:rPr lang="fr-FR" sz="1400" dirty="0"/>
              <a:t>La société </a:t>
            </a:r>
            <a:r>
              <a:rPr lang="fr-FR" sz="1400" dirty="0" err="1"/>
              <a:t>Acme</a:t>
            </a:r>
            <a:r>
              <a:rPr lang="fr-FR" sz="1400" dirty="0"/>
              <a:t> fait les choses bien et a pensé à mettre à disposition à des applications tierces une API RESTful exposant tout plein de méthodes pratiques pour récupérer des données diverses et variées de ses utilisateurs.</a:t>
            </a:r>
          </a:p>
          <a:p>
            <a:pPr marL="971550" lvl="1" indent="-514350">
              <a:buFont typeface="+mj-lt"/>
              <a:buAutoNum type="arabicPeriod"/>
            </a:pPr>
            <a:r>
              <a:rPr lang="fr-FR" sz="1400" dirty="0"/>
              <a:t>Cette société se dit qu’il serait pratique d’utiliser sa propre API pour éviter de réinventer la roue et de maintenir du code à plusieurs endroits.</a:t>
            </a:r>
          </a:p>
          <a:p>
            <a:pPr marL="971550" lvl="1" indent="-514350">
              <a:buFont typeface="+mj-lt"/>
              <a:buAutoNum type="arabicPeriod"/>
            </a:pPr>
            <a:r>
              <a:rPr lang="fr-FR" sz="1400" dirty="0"/>
              <a:t>Elle a donc besoin d’un </a:t>
            </a:r>
            <a:r>
              <a:rPr lang="fr-FR" sz="1400" dirty="0" err="1"/>
              <a:t>token</a:t>
            </a:r>
            <a:r>
              <a:rPr lang="fr-FR" sz="1400" dirty="0"/>
              <a:t> d’accès pour appeler les méthodes de son API.</a:t>
            </a:r>
          </a:p>
          <a:p>
            <a:pPr marL="971550" lvl="1" indent="-514350">
              <a:buFont typeface="+mj-lt"/>
              <a:buAutoNum type="arabicPeriod"/>
            </a:pPr>
            <a:r>
              <a:rPr lang="fr-FR" sz="1400" dirty="0"/>
              <a:t>Pour cela elle vous demande de renseigner vos identifiants de connexion via un formulaire HTML classique tel que vous le faites habituellement.</a:t>
            </a:r>
          </a:p>
          <a:p>
            <a:pPr marL="971550" lvl="1" indent="-514350">
              <a:buFont typeface="+mj-lt"/>
              <a:buAutoNum type="arabicPeriod"/>
            </a:pPr>
            <a:r>
              <a:rPr lang="fr-FR" sz="1400" dirty="0"/>
              <a:t>L’application côté serveur (le site acme.com) va échanger vos identifiants contre un </a:t>
            </a:r>
            <a:r>
              <a:rPr lang="fr-FR" sz="1400" dirty="0" err="1"/>
              <a:t>token</a:t>
            </a:r>
            <a:r>
              <a:rPr lang="fr-FR" sz="1400" dirty="0"/>
              <a:t> d’accès auprès du serveur d’autorisation (si vos identifiants sont valides bien évidemment).</a:t>
            </a:r>
          </a:p>
          <a:p>
            <a:pPr marL="971550" lvl="1" indent="-514350">
              <a:buFont typeface="+mj-lt"/>
              <a:buAutoNum type="arabicPeriod"/>
            </a:pPr>
            <a:r>
              <a:rPr lang="fr-FR" sz="1400" dirty="0"/>
              <a:t>L’application peut donc maintenant utiliser ce </a:t>
            </a:r>
            <a:r>
              <a:rPr lang="fr-FR" sz="1400" dirty="0" err="1"/>
              <a:t>token</a:t>
            </a:r>
            <a:r>
              <a:rPr lang="fr-FR" sz="1400" dirty="0"/>
              <a:t> d’accès auprès du serveur de ressources (api.acme.com).</a:t>
            </a:r>
          </a:p>
        </p:txBody>
      </p:sp>
      <p:pic>
        <p:nvPicPr>
          <p:cNvPr id="27652" name="Picture 4" descr="Resource Owner Password Credentials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48353"/>
            <a:ext cx="6735681" cy="368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1441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91548" y="306829"/>
            <a:ext cx="11807687" cy="1822175"/>
          </a:xfrm>
        </p:spPr>
        <p:txBody>
          <a:bodyPr>
            <a:normAutofit/>
          </a:bodyPr>
          <a:lstStyle/>
          <a:p>
            <a:r>
              <a:rPr lang="fr-FR" dirty="0"/>
              <a:t>OAUTH2, </a:t>
            </a:r>
            <a:r>
              <a:rPr lang="en-US" b="0" dirty="0"/>
              <a:t>Resource Owner Password Credentials Grant (</a:t>
            </a:r>
            <a:r>
              <a:rPr lang="en-US" b="0" dirty="0">
                <a:solidFill>
                  <a:srgbClr val="00B050"/>
                </a:solidFill>
              </a:rPr>
              <a:t>via mot de </a:t>
            </a:r>
            <a:r>
              <a:rPr lang="en-US" b="0" dirty="0" err="1">
                <a:solidFill>
                  <a:srgbClr val="00B050"/>
                </a:solidFill>
              </a:rPr>
              <a:t>passe</a:t>
            </a:r>
            <a:r>
              <a:rPr lang="en-US" b="0" dirty="0"/>
              <a:t>)</a:t>
            </a:r>
            <a:endParaRPr lang="fr-FR" dirty="0"/>
          </a:p>
        </p:txBody>
      </p:sp>
      <p:pic>
        <p:nvPicPr>
          <p:cNvPr id="4098" name="Picture 2" descr="https://www.ibm.com/support/knowledgecenter/en/SSPREK_9.0.2/com.ibm.isam.doc/config/images/OAuth2_resourceown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310" y="2612957"/>
            <a:ext cx="6958095" cy="32312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857460" y="2290322"/>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18731576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b="0" dirty="0"/>
              <a:t>Client </a:t>
            </a:r>
            <a:r>
              <a:rPr lang="fr-FR" b="0" dirty="0" err="1"/>
              <a:t>Credentials</a:t>
            </a:r>
            <a:r>
              <a:rPr lang="fr-FR" b="0" dirty="0"/>
              <a:t> Grant </a:t>
            </a:r>
            <a:r>
              <a:rPr lang="fr-FR" b="0" dirty="0">
                <a:solidFill>
                  <a:srgbClr val="00B050"/>
                </a:solidFill>
              </a:rPr>
              <a:t>(serveur à serveur)</a:t>
            </a:r>
            <a:endParaRPr lang="fr-FR" dirty="0">
              <a:solidFill>
                <a:srgbClr val="00B050"/>
              </a:solidFill>
            </a:endParaRPr>
          </a:p>
        </p:txBody>
      </p:sp>
      <p:sp>
        <p:nvSpPr>
          <p:cNvPr id="3" name="Espace réservé du contenu 2"/>
          <p:cNvSpPr>
            <a:spLocks noGrp="1"/>
          </p:cNvSpPr>
          <p:nvPr>
            <p:ph idx="1"/>
          </p:nvPr>
        </p:nvSpPr>
        <p:spPr>
          <a:xfrm>
            <a:off x="185531" y="1047269"/>
            <a:ext cx="5579164" cy="5340626"/>
          </a:xfrm>
        </p:spPr>
        <p:txBody>
          <a:bodyPr>
            <a:normAutofit fontScale="92500" lnSpcReduction="10000"/>
          </a:bodyPr>
          <a:lstStyle/>
          <a:p>
            <a:r>
              <a:rPr lang="fr-FR" dirty="0"/>
              <a:t>Il doit être utilisé lorsque le client est lui-même le détenteur des données. Il n’y a pas d’autorisation à obtenir de la part de l’utilisateur final.</a:t>
            </a:r>
          </a:p>
          <a:p>
            <a:r>
              <a:rPr lang="fr-FR" dirty="0"/>
              <a:t>Les étapes sont les suivantes :</a:t>
            </a:r>
          </a:p>
          <a:p>
            <a:pPr marL="971550" lvl="1" indent="-514350">
              <a:buFont typeface="+mj-lt"/>
              <a:buAutoNum type="arabicPeriod"/>
            </a:pPr>
            <a:r>
              <a:rPr lang="fr-FR" dirty="0"/>
              <a:t>Un site internet quelconque stocke des fichiers de toute sorte sur Google Cloud Storage.</a:t>
            </a:r>
          </a:p>
          <a:p>
            <a:pPr marL="971550" lvl="1" indent="-514350">
              <a:buFont typeface="+mj-lt"/>
              <a:buAutoNum type="arabicPeriod"/>
            </a:pPr>
            <a:r>
              <a:rPr lang="fr-FR" dirty="0"/>
              <a:t>Le site internet doit passer par l’API Google pour récupérer ou modifier des fichiers et doit donc s’authentifier auprès du serveur d’autorisation.</a:t>
            </a:r>
          </a:p>
          <a:p>
            <a:pPr marL="971550" lvl="1" indent="-514350">
              <a:buFont typeface="+mj-lt"/>
              <a:buAutoNum type="arabicPeriod"/>
            </a:pPr>
            <a:r>
              <a:rPr lang="fr-FR" dirty="0"/>
              <a:t>Une fois authentifié, le site internet obtient un </a:t>
            </a:r>
            <a:r>
              <a:rPr lang="fr-FR" dirty="0" err="1"/>
              <a:t>token</a:t>
            </a:r>
            <a:r>
              <a:rPr lang="fr-FR" dirty="0"/>
              <a:t> d’accès qu’il peut désormais utiliser auprès du serveur de ressources (Google Cloud Storage).</a:t>
            </a:r>
          </a:p>
        </p:txBody>
      </p:sp>
      <p:pic>
        <p:nvPicPr>
          <p:cNvPr id="28674" name="Picture 2" descr="Client Credentials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6731" y="1484383"/>
            <a:ext cx="5922831" cy="4466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344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4291897-C42B-4E31-9221-C0F8B1C701F1}"/>
              </a:ext>
            </a:extLst>
          </p:cNvPr>
          <p:cNvSpPr>
            <a:spLocks noGrp="1"/>
          </p:cNvSpPr>
          <p:nvPr>
            <p:ph idx="1"/>
          </p:nvPr>
        </p:nvSpPr>
        <p:spPr>
          <a:xfrm>
            <a:off x="3033848" y="5609959"/>
            <a:ext cx="5576752" cy="661852"/>
          </a:xfrm>
        </p:spPr>
        <p:txBody>
          <a:bodyPr>
            <a:normAutofit/>
          </a:bodyPr>
          <a:lstStyle/>
          <a:p>
            <a:pPr marL="0" indent="0">
              <a:buNone/>
            </a:pPr>
            <a:r>
              <a:rPr lang="fr-FR" dirty="0">
                <a:solidFill>
                  <a:schemeClr val="accent2">
                    <a:lumMod val="75000"/>
                  </a:schemeClr>
                </a:solidFill>
              </a:rPr>
              <a:t>Mais c’est déconseillé de nos jours !</a:t>
            </a:r>
          </a:p>
        </p:txBody>
      </p:sp>
      <p:sp>
        <p:nvSpPr>
          <p:cNvPr id="4" name="Espace réservé du numéro de diapositive 3">
            <a:extLst>
              <a:ext uri="{FF2B5EF4-FFF2-40B4-BE49-F238E27FC236}">
                <a16:creationId xmlns:a16="http://schemas.microsoft.com/office/drawing/2014/main" id="{F1169CB3-2123-4BB9-84D3-D052EBFA2924}"/>
              </a:ext>
            </a:extLst>
          </p:cNvPr>
          <p:cNvSpPr>
            <a:spLocks noGrp="1"/>
          </p:cNvSpPr>
          <p:nvPr>
            <p:ph type="sldNum" sz="quarter" idx="12"/>
          </p:nvPr>
        </p:nvSpPr>
        <p:spPr/>
        <p:txBody>
          <a:bodyPr/>
          <a:lstStyle/>
          <a:p>
            <a:fld id="{B79E4878-4BCB-449E-94CF-AE2A0F6BB533}" type="slidenum">
              <a:rPr lang="fr-FR" smtClean="0"/>
              <a:t>6</a:t>
            </a:fld>
            <a:endParaRPr lang="fr-FR"/>
          </a:p>
        </p:txBody>
      </p:sp>
      <p:sp>
        <p:nvSpPr>
          <p:cNvPr id="5" name="Rectangle 4">
            <a:extLst>
              <a:ext uri="{FF2B5EF4-FFF2-40B4-BE49-F238E27FC236}">
                <a16:creationId xmlns:a16="http://schemas.microsoft.com/office/drawing/2014/main" id="{DA4158F3-564D-4AEC-8B15-2C4B3E8D993C}"/>
              </a:ext>
            </a:extLst>
          </p:cNvPr>
          <p:cNvSpPr/>
          <p:nvPr/>
        </p:nvSpPr>
        <p:spPr>
          <a:xfrm>
            <a:off x="0" y="6345612"/>
            <a:ext cx="11869782" cy="369332"/>
          </a:xfrm>
          <a:prstGeom prst="rect">
            <a:avLst/>
          </a:prstGeom>
        </p:spPr>
        <p:txBody>
          <a:bodyPr wrap="square">
            <a:spAutoFit/>
          </a:bodyPr>
          <a:lstStyle/>
          <a:p>
            <a:r>
              <a:rPr lang="fr-FR" dirty="0">
                <a:hlinkClick r:id="rId2"/>
              </a:rPr>
              <a:t>https://developers.google.com/web/fundamentals/security/prevent-mixed-content/fixing-mixed-content</a:t>
            </a:r>
            <a:endParaRPr lang="fr-FR" dirty="0"/>
          </a:p>
        </p:txBody>
      </p:sp>
      <p:pic>
        <p:nvPicPr>
          <p:cNvPr id="6" name="Image 5">
            <a:extLst>
              <a:ext uri="{FF2B5EF4-FFF2-40B4-BE49-F238E27FC236}">
                <a16:creationId xmlns:a16="http://schemas.microsoft.com/office/drawing/2014/main" id="{EF4236A8-B93A-4385-B0FF-362046AC0177}"/>
              </a:ext>
            </a:extLst>
          </p:cNvPr>
          <p:cNvPicPr>
            <a:picLocks noChangeAspect="1"/>
          </p:cNvPicPr>
          <p:nvPr/>
        </p:nvPicPr>
        <p:blipFill>
          <a:blip r:embed="rId3"/>
          <a:stretch>
            <a:fillRect/>
          </a:stretch>
        </p:blipFill>
        <p:spPr>
          <a:xfrm>
            <a:off x="2166128" y="1490606"/>
            <a:ext cx="7336155" cy="4045553"/>
          </a:xfrm>
          <a:prstGeom prst="rect">
            <a:avLst/>
          </a:prstGeom>
        </p:spPr>
      </p:pic>
      <p:sp>
        <p:nvSpPr>
          <p:cNvPr id="7" name="Titre 1">
            <a:extLst>
              <a:ext uri="{FF2B5EF4-FFF2-40B4-BE49-F238E27FC236}">
                <a16:creationId xmlns:a16="http://schemas.microsoft.com/office/drawing/2014/main" id="{B0221C1F-3CB4-44D6-8132-CE31B67DC1F1}"/>
              </a:ext>
            </a:extLst>
          </p:cNvPr>
          <p:cNvSpPr>
            <a:spLocks noGrp="1"/>
          </p:cNvSpPr>
          <p:nvPr>
            <p:ph type="title"/>
          </p:nvPr>
        </p:nvSpPr>
        <p:spPr>
          <a:xfrm>
            <a:off x="598509" y="-14900"/>
            <a:ext cx="10471394" cy="1325563"/>
          </a:xfrm>
        </p:spPr>
        <p:txBody>
          <a:bodyPr/>
          <a:lstStyle/>
          <a:p>
            <a:r>
              <a:rPr lang="fr-FR" dirty="0"/>
              <a:t>Vous pouvez mixer HTTP et HTTPS dans une page web</a:t>
            </a:r>
          </a:p>
        </p:txBody>
      </p:sp>
    </p:spTree>
    <p:extLst>
      <p:ext uri="{BB962C8B-B14F-4D97-AF65-F5344CB8AC3E}">
        <p14:creationId xmlns:p14="http://schemas.microsoft.com/office/powerpoint/2010/main" val="25811951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b="0" dirty="0"/>
              <a:t>Client </a:t>
            </a:r>
            <a:r>
              <a:rPr lang="fr-FR" b="0" dirty="0" err="1"/>
              <a:t>Credentials</a:t>
            </a:r>
            <a:r>
              <a:rPr lang="fr-FR" b="0" dirty="0"/>
              <a:t> Grant </a:t>
            </a:r>
            <a:r>
              <a:rPr lang="fr-FR" b="0" dirty="0">
                <a:solidFill>
                  <a:srgbClr val="00B050"/>
                </a:solidFill>
              </a:rPr>
              <a:t>(serveur à serveur)</a:t>
            </a:r>
            <a:endParaRPr lang="fr-FR" dirty="0">
              <a:solidFill>
                <a:srgbClr val="00B050"/>
              </a:solidFill>
            </a:endParaRPr>
          </a:p>
        </p:txBody>
      </p:sp>
      <p:sp>
        <p:nvSpPr>
          <p:cNvPr id="5" name="Espace réservé du contenu 4"/>
          <p:cNvSpPr>
            <a:spLocks noGrp="1"/>
          </p:cNvSpPr>
          <p:nvPr>
            <p:ph idx="1"/>
          </p:nvPr>
        </p:nvSpPr>
        <p:spPr/>
        <p:txBody>
          <a:bodyPr/>
          <a:lstStyle/>
          <a:p>
            <a:endParaRPr lang="fr-FR"/>
          </a:p>
        </p:txBody>
      </p:sp>
      <p:pic>
        <p:nvPicPr>
          <p:cNvPr id="5122" name="Picture 2" descr="https://www.ibm.com/support/knowledgecenter/en/SSPREK_9.0.2/com.ibm.isam.doc/config/images/OAuth2_clientcre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82" y="3046148"/>
            <a:ext cx="10041835" cy="13924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941982" y="5417835"/>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288292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p:txBody>
          <a:bodyPr/>
          <a:lstStyle/>
          <a:p>
            <a:r>
              <a:rPr lang="fr-FR" dirty="0"/>
              <a:t>Man in the middle</a:t>
            </a:r>
          </a:p>
        </p:txBody>
      </p:sp>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p:txBody>
          <a:bodyPr/>
          <a:lstStyle/>
          <a:p>
            <a:fld id="{B79E4878-4BCB-449E-94CF-AE2A0F6BB533}" type="slidenum">
              <a:rPr lang="fr-FR" smtClean="0"/>
              <a:t>7</a:t>
            </a:fld>
            <a:endParaRPr lang="fr-FR"/>
          </a:p>
        </p:txBody>
      </p:sp>
      <p:pic>
        <p:nvPicPr>
          <p:cNvPr id="5" name="Image 4">
            <a:extLst>
              <a:ext uri="{FF2B5EF4-FFF2-40B4-BE49-F238E27FC236}">
                <a16:creationId xmlns:a16="http://schemas.microsoft.com/office/drawing/2014/main" id="{2A5B82FD-DA27-431B-A007-0430BACBFF08}"/>
              </a:ext>
            </a:extLst>
          </p:cNvPr>
          <p:cNvPicPr>
            <a:picLocks noChangeAspect="1"/>
          </p:cNvPicPr>
          <p:nvPr/>
        </p:nvPicPr>
        <p:blipFill rotWithShape="1">
          <a:blip r:embed="rId2">
            <a:extLst>
              <a:ext uri="{28A0092B-C50C-407E-A947-70E740481C1C}">
                <a14:useLocalDpi xmlns:a14="http://schemas.microsoft.com/office/drawing/2010/main" val="0"/>
              </a:ext>
            </a:extLst>
          </a:blip>
          <a:srcRect l="17364" r="17364"/>
          <a:stretch/>
        </p:blipFill>
        <p:spPr>
          <a:xfrm>
            <a:off x="1084945" y="2376884"/>
            <a:ext cx="1642107" cy="2083992"/>
          </a:xfrm>
          <a:prstGeom prst="rect">
            <a:avLst/>
          </a:prstGeom>
        </p:spPr>
      </p:pic>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3317" y="2328774"/>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070963" y="3314803"/>
            <a:ext cx="239802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5749" y="3578521"/>
            <a:ext cx="238614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084945" y="4584971"/>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825832" y="4573967"/>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sp>
        <p:nvSpPr>
          <p:cNvPr id="18" name="Rectangle 17">
            <a:extLst>
              <a:ext uri="{FF2B5EF4-FFF2-40B4-BE49-F238E27FC236}">
                <a16:creationId xmlns:a16="http://schemas.microsoft.com/office/drawing/2014/main" id="{0977738C-4764-41C9-ABD9-FDE80DEDC08C}"/>
              </a:ext>
            </a:extLst>
          </p:cNvPr>
          <p:cNvSpPr/>
          <p:nvPr/>
        </p:nvSpPr>
        <p:spPr>
          <a:xfrm>
            <a:off x="60960" y="6345612"/>
            <a:ext cx="6888480" cy="369332"/>
          </a:xfrm>
          <a:prstGeom prst="rect">
            <a:avLst/>
          </a:prstGeom>
        </p:spPr>
        <p:txBody>
          <a:bodyPr wrap="square">
            <a:spAutoFit/>
          </a:bodyPr>
          <a:lstStyle/>
          <a:p>
            <a:r>
              <a:rPr lang="fr-FR" dirty="0">
                <a:hlinkClick r:id="rId4"/>
              </a:rPr>
              <a:t>https://fr.wikipedia.org/wiki/Attaque_de_l%27homme_du_milieu</a:t>
            </a:r>
            <a:endParaRPr lang="fr-FR" dirty="0"/>
          </a:p>
        </p:txBody>
      </p:sp>
      <p:pic>
        <p:nvPicPr>
          <p:cNvPr id="2050" name="Picture 2">
            <a:extLst>
              <a:ext uri="{FF2B5EF4-FFF2-40B4-BE49-F238E27FC236}">
                <a16:creationId xmlns:a16="http://schemas.microsoft.com/office/drawing/2014/main" id="{275E59F1-E115-477E-8749-C3A59B5B8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345" y="2991763"/>
            <a:ext cx="911210" cy="91535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600D94B5-F600-4728-BD48-B75DF203324C}"/>
              </a:ext>
            </a:extLst>
          </p:cNvPr>
          <p:cNvCxnSpPr>
            <a:cxnSpLocks/>
          </p:cNvCxnSpPr>
          <p:nvPr/>
        </p:nvCxnSpPr>
        <p:spPr>
          <a:xfrm flipH="1">
            <a:off x="6801394" y="3314803"/>
            <a:ext cx="2490652"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D23E3619-127E-44D0-B9A4-868F91062BB7}"/>
              </a:ext>
            </a:extLst>
          </p:cNvPr>
          <p:cNvCxnSpPr>
            <a:cxnSpLocks/>
          </p:cNvCxnSpPr>
          <p:nvPr/>
        </p:nvCxnSpPr>
        <p:spPr>
          <a:xfrm>
            <a:off x="6714308" y="3577819"/>
            <a:ext cx="250806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50D86806-4E32-462C-8927-6C2EAB002CE4}"/>
              </a:ext>
            </a:extLst>
          </p:cNvPr>
          <p:cNvSpPr txBox="1"/>
          <p:nvPr/>
        </p:nvSpPr>
        <p:spPr>
          <a:xfrm>
            <a:off x="5616143" y="3913519"/>
            <a:ext cx="1035733" cy="523220"/>
          </a:xfrm>
          <a:prstGeom prst="rect">
            <a:avLst/>
          </a:prstGeom>
          <a:noFill/>
        </p:spPr>
        <p:txBody>
          <a:bodyPr wrap="none" rtlCol="0">
            <a:spAutoFit/>
          </a:bodyPr>
          <a:lstStyle/>
          <a:p>
            <a:r>
              <a:rPr lang="fr-FR" sz="2800" dirty="0">
                <a:solidFill>
                  <a:srgbClr val="FF0000"/>
                </a:solidFill>
              </a:rPr>
              <a:t>Intrus</a:t>
            </a:r>
          </a:p>
        </p:txBody>
      </p:sp>
      <p:sp>
        <p:nvSpPr>
          <p:cNvPr id="2054" name="Rectangle 2053">
            <a:extLst>
              <a:ext uri="{FF2B5EF4-FFF2-40B4-BE49-F238E27FC236}">
                <a16:creationId xmlns:a16="http://schemas.microsoft.com/office/drawing/2014/main" id="{346B07DF-711B-4DC7-9DB2-9CF0133BE591}"/>
              </a:ext>
            </a:extLst>
          </p:cNvPr>
          <p:cNvSpPr/>
          <p:nvPr/>
        </p:nvSpPr>
        <p:spPr>
          <a:xfrm>
            <a:off x="64168" y="5976280"/>
            <a:ext cx="4032001" cy="369332"/>
          </a:xfrm>
          <a:prstGeom prst="rect">
            <a:avLst/>
          </a:prstGeom>
        </p:spPr>
        <p:txBody>
          <a:bodyPr wrap="none">
            <a:spAutoFit/>
          </a:bodyPr>
          <a:lstStyle/>
          <a:p>
            <a:r>
              <a:rPr lang="fr-FR" dirty="0">
                <a:hlinkClick r:id="rId6"/>
              </a:rPr>
              <a:t>https://fr.wikipedia.org/wiki/Coronavirus</a:t>
            </a:r>
            <a:endParaRPr lang="fr-FR" dirty="0"/>
          </a:p>
        </p:txBody>
      </p:sp>
    </p:spTree>
    <p:extLst>
      <p:ext uri="{BB962C8B-B14F-4D97-AF65-F5344CB8AC3E}">
        <p14:creationId xmlns:p14="http://schemas.microsoft.com/office/powerpoint/2010/main" val="3074439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1000" y="1935209"/>
            <a:ext cx="11430000" cy="2790825"/>
          </a:xfrm>
        </p:spPr>
        <p:txBody>
          <a:bodyPr>
            <a:normAutofit/>
          </a:bodyPr>
          <a:lstStyle/>
          <a:p>
            <a:pPr algn="ctr"/>
            <a:r>
              <a:rPr lang="en-US" sz="7200" dirty="0"/>
              <a:t>Cross Domain HTTP </a:t>
            </a:r>
            <a:r>
              <a:rPr lang="en-US" sz="7200" dirty="0" err="1"/>
              <a:t>Resquest</a:t>
            </a:r>
            <a:endParaRPr lang="fr-FR" sz="7200" dirty="0"/>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8</a:t>
            </a:fld>
            <a:endParaRPr lang="fr-FR"/>
          </a:p>
        </p:txBody>
      </p:sp>
    </p:spTree>
    <p:extLst>
      <p:ext uri="{BB962C8B-B14F-4D97-AF65-F5344CB8AC3E}">
        <p14:creationId xmlns:p14="http://schemas.microsoft.com/office/powerpoint/2010/main" val="382724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3654" y="-88719"/>
            <a:ext cx="10515600" cy="1325563"/>
          </a:xfrm>
        </p:spPr>
        <p:txBody>
          <a:bodyPr/>
          <a:lstStyle/>
          <a:p>
            <a:r>
              <a:rPr lang="fr-FR" dirty="0"/>
              <a:t>Cross Domain: les problématiques</a:t>
            </a:r>
          </a:p>
        </p:txBody>
      </p:sp>
      <p:sp>
        <p:nvSpPr>
          <p:cNvPr id="4" name="Espace réservé du numéro de diapositive 3"/>
          <p:cNvSpPr>
            <a:spLocks noGrp="1"/>
          </p:cNvSpPr>
          <p:nvPr>
            <p:ph type="sldNum" sz="quarter" idx="12"/>
          </p:nvPr>
        </p:nvSpPr>
        <p:spPr>
          <a:xfrm>
            <a:off x="9239256" y="6356350"/>
            <a:ext cx="2743200" cy="365125"/>
          </a:xfrm>
        </p:spPr>
        <p:txBody>
          <a:bodyPr/>
          <a:lstStyle/>
          <a:p>
            <a:fld id="{B79E4878-4BCB-449E-94CF-AE2A0F6BB533}" type="slidenum">
              <a:rPr lang="fr-FR" smtClean="0"/>
              <a:t>9</a:t>
            </a:fld>
            <a:endParaRPr lang="fr-F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11" y="288698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14497" y="140574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alphaModFix amt="32000"/>
            <a:extLst>
              <a:ext uri="{28A0092B-C50C-407E-A947-70E740481C1C}">
                <a14:useLocalDpi xmlns:a14="http://schemas.microsoft.com/office/drawing/2010/main" val="0"/>
              </a:ext>
            </a:extLst>
          </a:blip>
          <a:srcRect/>
          <a:stretch>
            <a:fillRect/>
          </a:stretch>
        </p:blipFill>
        <p:spPr bwMode="auto">
          <a:xfrm>
            <a:off x="5226675" y="2928810"/>
            <a:ext cx="1116694" cy="72742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8" idx="1"/>
            <a:endCxn id="19" idx="3"/>
          </p:cNvCxnSpPr>
          <p:nvPr/>
        </p:nvCxnSpPr>
        <p:spPr>
          <a:xfrm flipH="1">
            <a:off x="2929105" y="2327284"/>
            <a:ext cx="4485392" cy="793785"/>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505946" y="1611544"/>
            <a:ext cx="3663818" cy="72929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7030A0"/>
                </a:solidFill>
              </a:rPr>
              <a:t>https://www.lannexe-bretignolles.fr</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14497" y="3658698"/>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22" idx="1"/>
            <a:endCxn id="19" idx="3"/>
          </p:cNvCxnSpPr>
          <p:nvPr/>
        </p:nvCxnSpPr>
        <p:spPr>
          <a:xfrm flipH="1" flipV="1">
            <a:off x="2929105" y="3121069"/>
            <a:ext cx="4485392" cy="1459173"/>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pic>
        <p:nvPicPr>
          <p:cNvPr id="19" name="Image 18"/>
          <p:cNvPicPr>
            <a:picLocks noChangeAspect="1"/>
          </p:cNvPicPr>
          <p:nvPr/>
        </p:nvPicPr>
        <p:blipFill>
          <a:blip r:embed="rId5"/>
          <a:stretch>
            <a:fillRect/>
          </a:stretch>
        </p:blipFill>
        <p:spPr>
          <a:xfrm>
            <a:off x="1510000" y="2451905"/>
            <a:ext cx="1419105" cy="1338328"/>
          </a:xfrm>
          <a:prstGeom prst="rect">
            <a:avLst/>
          </a:prstGeom>
        </p:spPr>
      </p:pic>
      <p:sp>
        <p:nvSpPr>
          <p:cNvPr id="34" name="Espace réservé du contenu 2"/>
          <p:cNvSpPr txBox="1">
            <a:spLocks/>
          </p:cNvSpPr>
          <p:nvPr/>
        </p:nvSpPr>
        <p:spPr>
          <a:xfrm>
            <a:off x="8419175" y="1831603"/>
            <a:ext cx="3772826" cy="76942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7030A0"/>
                </a:solidFill>
              </a:rPr>
              <a:t>https://www.lannexe-bretignolles.fr</a:t>
            </a:r>
          </a:p>
        </p:txBody>
      </p:sp>
      <p:sp>
        <p:nvSpPr>
          <p:cNvPr id="37" name="Espace réservé du contenu 2"/>
          <p:cNvSpPr txBox="1">
            <a:spLocks/>
          </p:cNvSpPr>
          <p:nvPr/>
        </p:nvSpPr>
        <p:spPr>
          <a:xfrm>
            <a:off x="8179754" y="4331004"/>
            <a:ext cx="4223958" cy="706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6">
                    <a:lumMod val="75000"/>
                  </a:schemeClr>
                </a:solidFill>
              </a:rPr>
              <a:t>https://api.bworld.fr</a:t>
            </a:r>
          </a:p>
        </p:txBody>
      </p:sp>
      <p:grpSp>
        <p:nvGrpSpPr>
          <p:cNvPr id="32" name="Groupe 31"/>
          <p:cNvGrpSpPr/>
          <p:nvPr/>
        </p:nvGrpSpPr>
        <p:grpSpPr>
          <a:xfrm>
            <a:off x="2929105" y="2447898"/>
            <a:ext cx="1607215" cy="589355"/>
            <a:chOff x="4459325" y="2538725"/>
            <a:chExt cx="1607215" cy="589355"/>
          </a:xfrm>
        </p:grpSpPr>
        <p:sp>
          <p:nvSpPr>
            <p:cNvPr id="38" name="Espace réservé du contenu 2"/>
            <p:cNvSpPr txBox="1">
              <a:spLocks/>
            </p:cNvSpPr>
            <p:nvPr/>
          </p:nvSpPr>
          <p:spPr>
            <a:xfrm>
              <a:off x="4459325" y="2623914"/>
              <a:ext cx="1607215" cy="504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b="1" dirty="0">
                  <a:solidFill>
                    <a:schemeClr val="accent5">
                      <a:lumMod val="75000"/>
                    </a:schemeClr>
                  </a:solidFill>
                </a:rPr>
                <a:t>https</a:t>
              </a:r>
              <a:endParaRPr lang="fr-FR" sz="1800" b="1" dirty="0">
                <a:solidFill>
                  <a:schemeClr val="accent5">
                    <a:lumMod val="75000"/>
                  </a:schemeClr>
                </a:solidFill>
              </a:endParaRPr>
            </a:p>
          </p:txBody>
        </p:sp>
        <p:pic>
          <p:nvPicPr>
            <p:cNvPr id="39" name="Image 38"/>
            <p:cNvPicPr>
              <a:picLocks noChangeAspect="1"/>
            </p:cNvPicPr>
            <p:nvPr/>
          </p:nvPicPr>
          <p:blipFill rotWithShape="1">
            <a:blip r:embed="rId6"/>
            <a:srcRect l="29070" t="12200" r="67387" b="82537"/>
            <a:stretch/>
          </p:blipFill>
          <p:spPr>
            <a:xfrm>
              <a:off x="4607357" y="2538725"/>
              <a:ext cx="371033" cy="493719"/>
            </a:xfrm>
            <a:prstGeom prst="rect">
              <a:avLst/>
            </a:prstGeom>
          </p:spPr>
        </p:pic>
      </p:grpSp>
      <p:pic>
        <p:nvPicPr>
          <p:cNvPr id="1030" name="Picture 6" descr="Image associé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801" y="1865249"/>
            <a:ext cx="613221" cy="586872"/>
          </a:xfrm>
          <a:prstGeom prst="rect">
            <a:avLst/>
          </a:prstGeom>
          <a:noFill/>
          <a:extLst>
            <a:ext uri="{909E8E84-426E-40DD-AFC4-6F175D3DCCD1}">
              <a14:hiddenFill xmlns:a14="http://schemas.microsoft.com/office/drawing/2010/main">
                <a:solidFill>
                  <a:srgbClr val="FFFFFF"/>
                </a:solidFill>
              </a14:hiddenFill>
            </a:ext>
          </a:extLst>
        </p:spPr>
      </p:pic>
      <p:sp>
        <p:nvSpPr>
          <p:cNvPr id="41" name="Espace réservé du contenu 2"/>
          <p:cNvSpPr txBox="1">
            <a:spLocks/>
          </p:cNvSpPr>
          <p:nvPr/>
        </p:nvSpPr>
        <p:spPr>
          <a:xfrm>
            <a:off x="3707691" y="5097844"/>
            <a:ext cx="3433695" cy="1749039"/>
          </a:xfrm>
          <a:prstGeom prst="rect">
            <a:avLst/>
          </a:prstGeom>
          <a:solidFill>
            <a:schemeClr val="accent2">
              <a:lumMod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000" b="1" dirty="0">
                <a:solidFill>
                  <a:schemeClr val="bg1"/>
                </a:solidFill>
              </a:rPr>
              <a:t>GET sur Image ou vidéo ?</a:t>
            </a:r>
          </a:p>
          <a:p>
            <a:r>
              <a:rPr lang="fr-FR" sz="2000" b="1" dirty="0">
                <a:solidFill>
                  <a:schemeClr val="bg1"/>
                </a:solidFill>
              </a:rPr>
              <a:t>POST non ajax depuis un formulaire ?</a:t>
            </a:r>
          </a:p>
          <a:p>
            <a:r>
              <a:rPr lang="fr-FR" sz="2000" b="1" dirty="0">
                <a:solidFill>
                  <a:schemeClr val="bg1"/>
                </a:solidFill>
              </a:rPr>
              <a:t>Requête de type ajax depuis le code javascript ?</a:t>
            </a:r>
          </a:p>
          <a:p>
            <a:endParaRPr lang="fr-FR" sz="2000" b="1" dirty="0">
              <a:solidFill>
                <a:schemeClr val="bg1"/>
              </a:solidFill>
            </a:endParaRPr>
          </a:p>
        </p:txBody>
      </p:sp>
      <p:sp>
        <p:nvSpPr>
          <p:cNvPr id="43" name="Espace réservé du contenu 2"/>
          <p:cNvSpPr txBox="1">
            <a:spLocks/>
          </p:cNvSpPr>
          <p:nvPr/>
        </p:nvSpPr>
        <p:spPr>
          <a:xfrm>
            <a:off x="4593222" y="3946977"/>
            <a:ext cx="1607215" cy="921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6000" b="1" dirty="0">
                <a:solidFill>
                  <a:schemeClr val="accent2">
                    <a:lumMod val="75000"/>
                  </a:schemeClr>
                </a:solidFill>
              </a:rPr>
              <a:t>?</a:t>
            </a:r>
            <a:endParaRPr lang="fr-FR" sz="3200" b="1" dirty="0">
              <a:solidFill>
                <a:schemeClr val="accent2">
                  <a:lumMod val="75000"/>
                </a:schemeClr>
              </a:solidFill>
            </a:endParaRPr>
          </a:p>
        </p:txBody>
      </p:sp>
      <p:grpSp>
        <p:nvGrpSpPr>
          <p:cNvPr id="44" name="Groupe 43"/>
          <p:cNvGrpSpPr/>
          <p:nvPr/>
        </p:nvGrpSpPr>
        <p:grpSpPr>
          <a:xfrm>
            <a:off x="2929105" y="3453258"/>
            <a:ext cx="1607215" cy="589355"/>
            <a:chOff x="4459325" y="2538725"/>
            <a:chExt cx="1607215" cy="589355"/>
          </a:xfrm>
        </p:grpSpPr>
        <p:sp>
          <p:nvSpPr>
            <p:cNvPr id="45" name="Espace réservé du contenu 2"/>
            <p:cNvSpPr txBox="1">
              <a:spLocks/>
            </p:cNvSpPr>
            <p:nvPr/>
          </p:nvSpPr>
          <p:spPr>
            <a:xfrm>
              <a:off x="4459325" y="2623914"/>
              <a:ext cx="1607215" cy="504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b="1" dirty="0">
                  <a:solidFill>
                    <a:schemeClr val="accent5">
                      <a:lumMod val="75000"/>
                    </a:schemeClr>
                  </a:solidFill>
                </a:rPr>
                <a:t>https</a:t>
              </a:r>
              <a:endParaRPr lang="fr-FR" sz="1800" b="1" dirty="0">
                <a:solidFill>
                  <a:schemeClr val="accent5">
                    <a:lumMod val="75000"/>
                  </a:schemeClr>
                </a:solidFill>
              </a:endParaRPr>
            </a:p>
          </p:txBody>
        </p:sp>
        <p:pic>
          <p:nvPicPr>
            <p:cNvPr id="46" name="Image 45"/>
            <p:cNvPicPr>
              <a:picLocks noChangeAspect="1"/>
            </p:cNvPicPr>
            <p:nvPr/>
          </p:nvPicPr>
          <p:blipFill rotWithShape="1">
            <a:blip r:embed="rId6"/>
            <a:srcRect l="29070" t="12200" r="67387" b="82537"/>
            <a:stretch/>
          </p:blipFill>
          <p:spPr>
            <a:xfrm>
              <a:off x="4607357" y="2538725"/>
              <a:ext cx="371033" cy="493719"/>
            </a:xfrm>
            <a:prstGeom prst="rect">
              <a:avLst/>
            </a:prstGeom>
          </p:spPr>
        </p:pic>
      </p:grpSp>
    </p:spTree>
    <p:extLst>
      <p:ext uri="{BB962C8B-B14F-4D97-AF65-F5344CB8AC3E}">
        <p14:creationId xmlns:p14="http://schemas.microsoft.com/office/powerpoint/2010/main" val="168835049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965</TotalTime>
  <Words>3516</Words>
  <Application>Microsoft Office PowerPoint</Application>
  <PresentationFormat>Grand écran</PresentationFormat>
  <Paragraphs>503</Paragraphs>
  <Slides>60</Slides>
  <Notes>5</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60</vt:i4>
      </vt:variant>
    </vt:vector>
  </HeadingPairs>
  <TitlesOfParts>
    <vt:vector size="68" baseType="lpstr">
      <vt:lpstr>Arial</vt:lpstr>
      <vt:lpstr>Calibri</vt:lpstr>
      <vt:lpstr>Calibri Light</vt:lpstr>
      <vt:lpstr>Consolas</vt:lpstr>
      <vt:lpstr>Helvetica Neue</vt:lpstr>
      <vt:lpstr>inherit</vt:lpstr>
      <vt:lpstr>Tw Cen MT</vt:lpstr>
      <vt:lpstr>Thème Office</vt:lpstr>
      <vt:lpstr>Web Service</vt:lpstr>
      <vt:lpstr>Comment sécuriser une API REST ?</vt:lpstr>
      <vt:lpstr>Sommaire</vt:lpstr>
      <vt:lpstr>HTTP HTTPS</vt:lpstr>
      <vt:lpstr>Vous pouvez mixer HTTP et HTTPS dans une page web</vt:lpstr>
      <vt:lpstr>Vous pouvez mixer HTTP et HTTPS dans une page web</vt:lpstr>
      <vt:lpstr>Man in the middle</vt:lpstr>
      <vt:lpstr>Cross Domain HTTP Resquest</vt:lpstr>
      <vt:lpstr>Cross Domain: les problématiques</vt:lpstr>
      <vt:lpstr>Cross Domain : les problématiques</vt:lpstr>
      <vt:lpstr>Cross Domain, type de requêtes AJAX</vt:lpstr>
      <vt:lpstr>CORS  Cross-origin resource sharing </vt:lpstr>
      <vt:lpstr>CORS : Compatibilité des navigateurs</vt:lpstr>
      <vt:lpstr>Principe de CORS imagé</vt:lpstr>
      <vt:lpstr>Présentation PowerPoint</vt:lpstr>
      <vt:lpstr>Cross Domain et le CORS</vt:lpstr>
      <vt:lpstr>Présentation PowerPoint</vt:lpstr>
      <vt:lpstr>Présentation PowerPoint</vt:lpstr>
      <vt:lpstr>La requête OPTIONS est-elle toujours réalisée ?</vt:lpstr>
      <vt:lpstr>Request without preflighted requests</vt:lpstr>
      <vt:lpstr>Requests do not send or set any cookies and do not send any credentials by default.</vt:lpstr>
      <vt:lpstr>Présentation PowerPoint</vt:lpstr>
      <vt:lpstr>Request with preflighted requests can be cached</vt:lpstr>
      <vt:lpstr>JWT JSON Web Token</vt:lpstr>
      <vt:lpstr>Présentation PowerPoint</vt:lpstr>
      <vt:lpstr>What is JSON Web Token?</vt:lpstr>
      <vt:lpstr>Why JSON Web Token?</vt:lpstr>
      <vt:lpstr>Présentation PowerPoint</vt:lpstr>
      <vt:lpstr>When should you use JSON Web Tokens?</vt:lpstr>
      <vt:lpstr>What is the JSON Web Token structure?</vt:lpstr>
      <vt:lpstr>1. Header</vt:lpstr>
      <vt:lpstr>2. Payload</vt:lpstr>
      <vt:lpstr>3. Signature</vt:lpstr>
      <vt:lpstr>Identification Authentification Authorisation OAUTH 2.0  OpenIdConnect</vt:lpstr>
      <vt:lpstr>Présentation PowerPoint</vt:lpstr>
      <vt:lpstr>Présentation PowerPoint</vt:lpstr>
      <vt:lpstr>Nombreuses méthodes d’authentification HTTP </vt:lpstr>
      <vt:lpstr>Gestion des authorisations via OAuth 2.0</vt:lpstr>
      <vt:lpstr>OAuth 2.0</vt:lpstr>
      <vt:lpstr>Pourquoi OAuth ?</vt:lpstr>
      <vt:lpstr>Pourquoi OAuth ?</vt:lpstr>
      <vt:lpstr>Pourquoi OAUTH ?</vt:lpstr>
      <vt:lpstr>OAuth 2</vt:lpstr>
      <vt:lpstr>Oauth 2 et les tokens</vt:lpstr>
      <vt:lpstr>OAuth 2 définit 4 rôles distincts</vt:lpstr>
      <vt:lpstr>Utilisation et renouvellement des tokens</vt:lpstr>
      <vt:lpstr>HTTPS</vt:lpstr>
      <vt:lpstr>Scope et Audience</vt:lpstr>
      <vt:lpstr>Les types d’autorisation</vt:lpstr>
      <vt:lpstr>Les types d’autorisation</vt:lpstr>
      <vt:lpstr>Open ID Connect</vt:lpstr>
      <vt:lpstr>Contacts</vt:lpstr>
      <vt:lpstr>OAUTH2, Authorization Code Grant (le plus sécurisé)</vt:lpstr>
      <vt:lpstr>OAUTH2, Authorization Code Grant (le plus sécurisé)</vt:lpstr>
      <vt:lpstr>OAUTH2, Implicit Grant (pour les clients type js)</vt:lpstr>
      <vt:lpstr>OAUTH2, Implicit Grant (pour les clients type js)</vt:lpstr>
      <vt:lpstr>OAUTH2, Resource Owner Password Credentials Grant (via mot de passe)</vt:lpstr>
      <vt:lpstr>OAUTH2, Resource Owner Password Credentials Grant (via mot de passe)</vt:lpstr>
      <vt:lpstr>OAUTH2, Client Credentials Grant (serveur à serveur)</vt:lpstr>
      <vt:lpstr>OAUTH2, Client Credentials Grant (serveur à serveur)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CHERVET Guillaume</dc:creator>
  <cp:lastModifiedBy>CHERVET Guillaume</cp:lastModifiedBy>
  <cp:revision>156</cp:revision>
  <dcterms:created xsi:type="dcterms:W3CDTF">2020-03-23T09:18:23Z</dcterms:created>
  <dcterms:modified xsi:type="dcterms:W3CDTF">2020-03-25T13:36:26Z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5722654-0696-4b8f-bb0e-68bcd3f909d4_Enabled">
    <vt:lpwstr>False</vt:lpwstr>
  </property>
  <property fmtid="{D5CDD505-2E9C-101B-9397-08002B2CF9AE}" pid="3" name="MSIP_Label_65722654-0696-4b8f-bb0e-68bcd3f909d4_SiteId">
    <vt:lpwstr>396b38cc-aa65-492b-bb0e-3d94ed25a97b</vt:lpwstr>
  </property>
  <property fmtid="{D5CDD505-2E9C-101B-9397-08002B2CF9AE}" pid="4" name="MSIP_Label_65722654-0696-4b8f-bb0e-68bcd3f909d4_Owner">
    <vt:lpwstr>guillaume.chervet@axa.fr</vt:lpwstr>
  </property>
  <property fmtid="{D5CDD505-2E9C-101B-9397-08002B2CF9AE}" pid="5" name="MSIP_Label_65722654-0696-4b8f-bb0e-68bcd3f909d4_SetDate">
    <vt:lpwstr>2020-03-25T08:58:28.4512586Z</vt:lpwstr>
  </property>
  <property fmtid="{D5CDD505-2E9C-101B-9397-08002B2CF9AE}" pid="6" name="MSIP_Label_65722654-0696-4b8f-bb0e-68bcd3f909d4_Name">
    <vt:lpwstr>AXA FR Public</vt:lpwstr>
  </property>
  <property fmtid="{D5CDD505-2E9C-101B-9397-08002B2CF9AE}" pid="7" name="MSIP_Label_65722654-0696-4b8f-bb0e-68bcd3f909d4_Application">
    <vt:lpwstr>Microsoft Azure Information Protection</vt:lpwstr>
  </property>
  <property fmtid="{D5CDD505-2E9C-101B-9397-08002B2CF9AE}" pid="8" name="MSIP_Label_65722654-0696-4b8f-bb0e-68bcd3f909d4_ActionId">
    <vt:lpwstr>abf5b4cb-615a-4d74-84dc-5cdf40e72ec8</vt:lpwstr>
  </property>
  <property fmtid="{D5CDD505-2E9C-101B-9397-08002B2CF9AE}" pid="9" name="MSIP_Label_65722654-0696-4b8f-bb0e-68bcd3f909d4_Extended_MSFT_Method">
    <vt:lpwstr>Manual</vt:lpwstr>
  </property>
</Properties>
</file>